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1" r:id="rId5"/>
    <p:sldId id="263" r:id="rId6"/>
    <p:sldId id="266" r:id="rId7"/>
    <p:sldId id="264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4" d="100"/>
          <a:sy n="74" d="100"/>
        </p:scale>
        <p:origin x="-12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488832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 smtClean="0"/>
              <a:t>ÇANKIRI KARATEKİN ÜNİVERSİTESİ KURŞUNLU ADALET MESLEK YÜKSEKOKULU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900608" y="2204864"/>
            <a:ext cx="45719" cy="144016"/>
          </a:xfrm>
        </p:spPr>
        <p:txBody>
          <a:bodyPr>
            <a:normAutofit fontScale="55000" lnSpcReduction="20000"/>
          </a:bodyPr>
          <a:lstStyle/>
          <a:p>
            <a:r>
              <a:rPr lang="tr-TR" sz="800" dirty="0" smtClean="0"/>
              <a:t>.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9867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ETKİNLİKLER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Kurşunlu </a:t>
            </a:r>
            <a:r>
              <a:rPr lang="tr-TR" dirty="0"/>
              <a:t>ilçesi çiçek balıyla ünlüdür. Her yıl </a:t>
            </a:r>
            <a:r>
              <a:rPr lang="tr-TR" dirty="0" smtClean="0"/>
              <a:t>Kurşunlu </a:t>
            </a:r>
            <a:r>
              <a:rPr lang="tr-TR" dirty="0"/>
              <a:t>Bal Festivali, </a:t>
            </a:r>
            <a:r>
              <a:rPr lang="tr-TR" dirty="0" err="1"/>
              <a:t>Sivricek</a:t>
            </a:r>
            <a:r>
              <a:rPr lang="tr-TR" dirty="0"/>
              <a:t> Hasat Festivali, Çavundur Kaplıca Şenlikleri, </a:t>
            </a:r>
            <a:r>
              <a:rPr lang="tr-TR" dirty="0" err="1"/>
              <a:t>Hocahasan</a:t>
            </a:r>
            <a:r>
              <a:rPr lang="tr-TR" dirty="0"/>
              <a:t> Köyü </a:t>
            </a:r>
            <a:r>
              <a:rPr lang="tr-TR" dirty="0" smtClean="0"/>
              <a:t>Etkinlikleri </a:t>
            </a:r>
            <a:r>
              <a:rPr lang="tr-TR" dirty="0"/>
              <a:t>ve yaz aylarında çeşitli şenlik ve </a:t>
            </a:r>
            <a:r>
              <a:rPr lang="tr-TR" dirty="0" smtClean="0"/>
              <a:t>özel günler düzenlenmektedir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73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KONAKLAMA İMKANLARI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Öğrenci Yurtları (Üniversite öğrencileri için il merkezinde ve bazı ilçelerde yurtlar bulunmaktadır.)</a:t>
            </a:r>
          </a:p>
          <a:p>
            <a:pPr algn="just"/>
            <a:r>
              <a:rPr lang="tr-TR" dirty="0" smtClean="0"/>
              <a:t>Kurşunlu Öğretmenevi </a:t>
            </a:r>
          </a:p>
          <a:p>
            <a:pPr algn="just"/>
            <a:r>
              <a:rPr lang="tr-TR" dirty="0" smtClean="0"/>
              <a:t>Kurşunlu TOKİ Konutları</a:t>
            </a:r>
          </a:p>
          <a:p>
            <a:pPr algn="just"/>
            <a:r>
              <a:rPr lang="tr-TR" dirty="0" smtClean="0"/>
              <a:t>Kurşunlu’da Bulunan Diğer Özel Konaklama İşletmeleri </a:t>
            </a:r>
          </a:p>
          <a:p>
            <a:pPr marL="64008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07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H="1">
            <a:off x="-1188640" y="3890664"/>
            <a:ext cx="360040" cy="145279"/>
          </a:xfrm>
        </p:spPr>
        <p:txBody>
          <a:bodyPr>
            <a:normAutofit fontScale="90000"/>
          </a:bodyPr>
          <a:lstStyle/>
          <a:p>
            <a:r>
              <a:rPr lang="tr-TR" sz="800" dirty="0" smtClean="0"/>
              <a:t>.</a:t>
            </a:r>
            <a:endParaRPr lang="tr-TR" sz="800" dirty="0"/>
          </a:p>
        </p:txBody>
      </p:sp>
      <p:sp>
        <p:nvSpPr>
          <p:cNvPr id="4" name="Dikdörtgen 3"/>
          <p:cNvSpPr/>
          <p:nvPr/>
        </p:nvSpPr>
        <p:spPr>
          <a:xfrm>
            <a:off x="1043608" y="2156118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5400" b="1" cap="all" dirty="0">
                <a:ln w="0"/>
                <a:gradFill flip="none">
                  <a:gsLst>
                    <a:gs pos="0">
                      <a:srgbClr val="AD0101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AD0101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AD0101">
                        <a:shade val="65000"/>
                        <a:satMod val="130000"/>
                      </a:srgbClr>
                    </a:gs>
                    <a:gs pos="92000">
                      <a:srgbClr val="AD0101">
                        <a:shade val="50000"/>
                        <a:satMod val="120000"/>
                      </a:srgbClr>
                    </a:gs>
                    <a:gs pos="100000">
                      <a:srgbClr val="AD0101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İZLEDİĞİNİZ İÇİN TEŞEKKÜR EDERİZ.</a:t>
            </a:r>
          </a:p>
        </p:txBody>
      </p:sp>
    </p:spTree>
    <p:extLst>
      <p:ext uri="{BB962C8B-B14F-4D97-AF65-F5344CB8AC3E}">
        <p14:creationId xmlns:p14="http://schemas.microsoft.com/office/powerpoint/2010/main" val="404454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Misyonumuz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/>
              <a:t>A</a:t>
            </a:r>
            <a:r>
              <a:rPr lang="tr-TR" dirty="0" smtClean="0"/>
              <a:t>dli </a:t>
            </a:r>
            <a:r>
              <a:rPr lang="tr-TR" dirty="0"/>
              <a:t>hizmetler </a:t>
            </a:r>
            <a:r>
              <a:rPr lang="tr-TR" dirty="0" smtClean="0"/>
              <a:t>alanı başta olmak üzere tüm sektörlerde ihtiyaç </a:t>
            </a:r>
            <a:r>
              <a:rPr lang="tr-TR" dirty="0"/>
              <a:t>duyulan  </a:t>
            </a:r>
            <a:r>
              <a:rPr lang="tr-TR" dirty="0" smtClean="0"/>
              <a:t>nitelikte personeli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/>
              <a:t>çağdaş değerler ve bilimsel ilkeler </a:t>
            </a:r>
            <a:r>
              <a:rPr lang="tr-TR" dirty="0" smtClean="0"/>
              <a:t>ışığında, </a:t>
            </a:r>
            <a:r>
              <a:rPr lang="tr-TR" dirty="0"/>
              <a:t>günümüzün mesleki ihtiyaçları </a:t>
            </a:r>
            <a:r>
              <a:rPr lang="tr-TR" dirty="0" smtClean="0"/>
              <a:t>göz önünde  bulundurularak hazırlanan </a:t>
            </a:r>
            <a:r>
              <a:rPr lang="tr-TR" dirty="0"/>
              <a:t>müfredata uygun olarak yetiştirerek, </a:t>
            </a:r>
            <a:r>
              <a:rPr lang="tr-TR" dirty="0" smtClean="0"/>
              <a:t>temel </a:t>
            </a:r>
            <a:r>
              <a:rPr lang="tr-TR" dirty="0"/>
              <a:t>h</a:t>
            </a:r>
            <a:r>
              <a:rPr lang="tr-TR" dirty="0" smtClean="0"/>
              <a:t>ukuk </a:t>
            </a:r>
            <a:r>
              <a:rPr lang="tr-TR" dirty="0"/>
              <a:t>bilgisine sahip, </a:t>
            </a:r>
            <a:r>
              <a:rPr lang="tr-TR" dirty="0" smtClean="0"/>
              <a:t>bilgi </a:t>
            </a:r>
            <a:r>
              <a:rPr lang="tr-TR" dirty="0"/>
              <a:t>ve birikimle </a:t>
            </a:r>
            <a:r>
              <a:rPr lang="tr-TR" dirty="0" smtClean="0"/>
              <a:t>donatılmış, </a:t>
            </a:r>
            <a:r>
              <a:rPr lang="tr-TR" dirty="0"/>
              <a:t>farkındalık </a:t>
            </a:r>
            <a:r>
              <a:rPr lang="tr-TR" dirty="0" smtClean="0"/>
              <a:t>oluşturan</a:t>
            </a:r>
            <a:r>
              <a:rPr lang="tr-TR" dirty="0"/>
              <a:t>  mezunlar </a:t>
            </a:r>
            <a:r>
              <a:rPr lang="tr-TR" dirty="0" smtClean="0"/>
              <a:t>yetiştirmektir.</a:t>
            </a:r>
          </a:p>
          <a:p>
            <a:pPr algn="just"/>
            <a:r>
              <a:rPr lang="tr-TR" dirty="0" smtClean="0"/>
              <a:t>Bu ilkeler doğrultusunda Kurşunlu </a:t>
            </a:r>
            <a:r>
              <a:rPr lang="tr-TR" dirty="0"/>
              <a:t>Adalet Meslek </a:t>
            </a:r>
            <a:r>
              <a:rPr lang="tr-TR" dirty="0" smtClean="0"/>
              <a:t>Yüksekokulu</a:t>
            </a:r>
            <a:r>
              <a:rPr lang="tr-TR" dirty="0"/>
              <a:t>; </a:t>
            </a:r>
            <a:r>
              <a:rPr lang="tr-TR" dirty="0" smtClean="0"/>
              <a:t>öğrencilerine</a:t>
            </a:r>
            <a:r>
              <a:rPr lang="tr-TR" dirty="0"/>
              <a:t> çağın </a:t>
            </a:r>
            <a:r>
              <a:rPr lang="tr-TR" dirty="0" smtClean="0"/>
              <a:t>gereklerine uygun şekilde </a:t>
            </a:r>
            <a:r>
              <a:rPr lang="tr-TR" dirty="0"/>
              <a:t>üst </a:t>
            </a:r>
            <a:r>
              <a:rPr lang="tr-TR" dirty="0" smtClean="0"/>
              <a:t>düzey </a:t>
            </a:r>
            <a:r>
              <a:rPr lang="tr-TR" dirty="0"/>
              <a:t>eğitim </a:t>
            </a:r>
            <a:r>
              <a:rPr lang="tr-TR" dirty="0" smtClean="0"/>
              <a:t>vermeyi , uygulamayı </a:t>
            </a:r>
            <a:r>
              <a:rPr lang="tr-TR" dirty="0"/>
              <a:t>bilen, donanımlı, </a:t>
            </a:r>
            <a:r>
              <a:rPr lang="tr-TR" dirty="0" smtClean="0"/>
              <a:t>mesleğinde ideal </a:t>
            </a:r>
            <a:r>
              <a:rPr lang="tr-TR" dirty="0"/>
              <a:t>seviyeye  ulaşmış olarak iş hayatına </a:t>
            </a:r>
            <a:r>
              <a:rPr lang="tr-TR" dirty="0" smtClean="0"/>
              <a:t>girebilecek bireyler haline getirmeyi amaçlamaktadır. </a:t>
            </a:r>
            <a:r>
              <a:rPr lang="tr-TR" dirty="0"/>
              <a:t> </a:t>
            </a:r>
          </a:p>
          <a:p>
            <a:pPr algn="just"/>
            <a:r>
              <a:rPr lang="tr-TR" dirty="0" smtClean="0"/>
              <a:t>Okulumuz, </a:t>
            </a:r>
            <a:r>
              <a:rPr lang="tr-TR" dirty="0"/>
              <a:t>kamunun ve özel sektörün hukuk ve adalet alanlarında nitelikli ara insan gücü ihtiyacını </a:t>
            </a:r>
            <a:r>
              <a:rPr lang="tr-TR" dirty="0" smtClean="0"/>
              <a:t>karşılayabilmeyi, </a:t>
            </a:r>
            <a:r>
              <a:rPr lang="tr-TR" dirty="0"/>
              <a:t>hukuki ve teknolojik donanıma sahip, uygulama bilgisi olan mezunlar </a:t>
            </a:r>
            <a:r>
              <a:rPr lang="tr-TR" dirty="0" smtClean="0"/>
              <a:t>vermeyi hedeflemektedir.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744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Vizyonumuz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Adalet hizmetleri </a:t>
            </a:r>
            <a:r>
              <a:rPr lang="tr-TR" dirty="0"/>
              <a:t>sektöründe kamunun ve özel sektörün ihtiyaç duyduğu nitelikli insan </a:t>
            </a:r>
            <a:r>
              <a:rPr lang="tr-TR" dirty="0" smtClean="0"/>
              <a:t>gücünün karşılanmasına </a:t>
            </a:r>
            <a:r>
              <a:rPr lang="tr-TR" dirty="0"/>
              <a:t>katkıda bulunabilen, bilimsel yöntemler ışığında temel hukuk bilgisi yanında, bilgisayar ve klavye </a:t>
            </a:r>
            <a:r>
              <a:rPr lang="tr-TR" dirty="0" smtClean="0"/>
              <a:t>gibi </a:t>
            </a:r>
            <a:r>
              <a:rPr lang="tr-TR" dirty="0"/>
              <a:t>uygulamaya hazırlama vasıtalarıyla öğrencileri mesleğe </a:t>
            </a:r>
            <a:r>
              <a:rPr lang="tr-TR" dirty="0" smtClean="0"/>
              <a:t>iyi </a:t>
            </a:r>
            <a:r>
              <a:rPr lang="tr-TR" dirty="0"/>
              <a:t>bir şekilde hazırlayan, etkin ve verimli eğitim ve öğretim olanağı </a:t>
            </a:r>
            <a:r>
              <a:rPr lang="tr-TR" dirty="0" smtClean="0"/>
              <a:t>sunan ve çok tercih </a:t>
            </a:r>
            <a:r>
              <a:rPr lang="tr-TR" dirty="0"/>
              <a:t>edilen Adalet programlarından biri olmaktır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Yüksekokulumuzu, </a:t>
            </a:r>
            <a:r>
              <a:rPr lang="tr-TR" dirty="0"/>
              <a:t>verdiği </a:t>
            </a:r>
            <a:r>
              <a:rPr lang="tr-TR" dirty="0" smtClean="0"/>
              <a:t>eğitimin </a:t>
            </a:r>
            <a:r>
              <a:rPr lang="tr-TR" dirty="0"/>
              <a:t>kalitesini sürekli artırarak </a:t>
            </a:r>
            <a:r>
              <a:rPr lang="tr-TR" dirty="0" smtClean="0"/>
              <a:t>bugünün </a:t>
            </a:r>
            <a:r>
              <a:rPr lang="tr-TR" dirty="0"/>
              <a:t>ve geleceğin ihtiyaçlarına cevap veren, iş hayatında mezunlarımızın öncelikli tercih edildiği, </a:t>
            </a:r>
            <a:r>
              <a:rPr lang="tr-TR" dirty="0" smtClean="0"/>
              <a:t>yenilikçi</a:t>
            </a:r>
            <a:r>
              <a:rPr lang="tr-TR" dirty="0"/>
              <a:t>, uluslararası düzeyde eğitim-öğretim </a:t>
            </a:r>
            <a:r>
              <a:rPr lang="tr-TR" dirty="0" smtClean="0"/>
              <a:t>sunan, araştırmalarda öncü, öğrenciler tarafından </a:t>
            </a:r>
            <a:r>
              <a:rPr lang="tr-TR" dirty="0"/>
              <a:t>tercih edilen ve benimsenen bir kurum </a:t>
            </a:r>
            <a:r>
              <a:rPr lang="tr-TR" dirty="0" smtClean="0"/>
              <a:t>haline getirmektir.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0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Mezunlarımızın İstihdam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Yüksekokulumuzda temel olarak, adalet </a:t>
            </a:r>
            <a:r>
              <a:rPr lang="tr-TR" dirty="0"/>
              <a:t>alanı altında yer alan </a:t>
            </a:r>
            <a:r>
              <a:rPr lang="tr-TR" dirty="0" smtClean="0"/>
              <a:t>zabıt </a:t>
            </a:r>
            <a:r>
              <a:rPr lang="tr-TR" dirty="0"/>
              <a:t>k</a:t>
            </a:r>
            <a:r>
              <a:rPr lang="tr-TR" dirty="0" smtClean="0"/>
              <a:t>atipliği </a:t>
            </a:r>
            <a:r>
              <a:rPr lang="tr-TR" dirty="0"/>
              <a:t>ile </a:t>
            </a:r>
            <a:r>
              <a:rPr lang="tr-TR" dirty="0" smtClean="0"/>
              <a:t>infaz </a:t>
            </a:r>
            <a:r>
              <a:rPr lang="tr-TR" dirty="0"/>
              <a:t>ve </a:t>
            </a:r>
            <a:r>
              <a:rPr lang="tr-TR" dirty="0" smtClean="0"/>
              <a:t>koruma </a:t>
            </a:r>
            <a:r>
              <a:rPr lang="tr-TR" dirty="0"/>
              <a:t>dallarının </a:t>
            </a:r>
            <a:r>
              <a:rPr lang="tr-TR" dirty="0" smtClean="0"/>
              <a:t>yeterliliklerini </a:t>
            </a:r>
            <a:r>
              <a:rPr lang="tr-TR" dirty="0"/>
              <a:t>kazandırmaya yönelik eğitim ve öğretim </a:t>
            </a:r>
            <a:r>
              <a:rPr lang="tr-TR" dirty="0" smtClean="0"/>
              <a:t>verilmektedir.</a:t>
            </a:r>
            <a:endParaRPr lang="tr-TR" dirty="0"/>
          </a:p>
          <a:p>
            <a:pPr algn="just"/>
            <a:r>
              <a:rPr lang="tr-TR" dirty="0"/>
              <a:t>Adalet programının </a:t>
            </a:r>
            <a:r>
              <a:rPr lang="tr-TR" dirty="0" smtClean="0"/>
              <a:t>temel amacı hakim, savcı, avukat ve noter gibi hukukçulara </a:t>
            </a:r>
            <a:r>
              <a:rPr lang="tr-TR" dirty="0"/>
              <a:t>yardımcı elemanlar </a:t>
            </a:r>
            <a:r>
              <a:rPr lang="tr-TR" dirty="0" smtClean="0"/>
              <a:t>yetiştirmek olduğu için mezunlarımız; </a:t>
            </a:r>
            <a:r>
              <a:rPr lang="tr-TR" dirty="0"/>
              <a:t>mahkemelerin yazı işleri müdürlüğü veya </a:t>
            </a:r>
            <a:r>
              <a:rPr lang="tr-TR" dirty="0" smtClean="0"/>
              <a:t>yardımcılığı, </a:t>
            </a:r>
            <a:r>
              <a:rPr lang="tr-TR" dirty="0"/>
              <a:t>icra </a:t>
            </a:r>
            <a:r>
              <a:rPr lang="tr-TR" dirty="0" smtClean="0"/>
              <a:t>memurluğu, zabıt katipliği, infaz ve koruma memurluğu gibi görevlere atanabilmektedirler. </a:t>
            </a:r>
            <a:r>
              <a:rPr lang="tr-TR" dirty="0"/>
              <a:t>Ayrıca infaz kurumlarında müdürlüğe kadar yükselebilen </a:t>
            </a:r>
            <a:r>
              <a:rPr lang="tr-TR" dirty="0" smtClean="0"/>
              <a:t>görevlere de getirilebilmektedirler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Yine yüksekokul </a:t>
            </a:r>
            <a:r>
              <a:rPr lang="tr-TR" dirty="0"/>
              <a:t>mezunları resmi veya özel bankalarda, çeşitli kamu </a:t>
            </a:r>
            <a:r>
              <a:rPr lang="tr-TR" dirty="0" smtClean="0"/>
              <a:t>kurum </a:t>
            </a:r>
            <a:r>
              <a:rPr lang="tr-TR" dirty="0"/>
              <a:t>kuruluşlarında, özel iktisadi </a:t>
            </a:r>
            <a:r>
              <a:rPr lang="tr-TR" dirty="0" smtClean="0"/>
              <a:t>işletmelerde de kolayca </a:t>
            </a:r>
            <a:r>
              <a:rPr lang="tr-TR" dirty="0"/>
              <a:t>iş bulabilmektedirler.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effectLst/>
              </a:rPr>
              <a:t>KURŞUNLU TARİHİ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/>
            <a:r>
              <a:rPr lang="tr-TR" dirty="0" smtClean="0"/>
              <a:t>Kurşunlu, eskiden </a:t>
            </a:r>
            <a:r>
              <a:rPr lang="tr-TR" dirty="0"/>
              <a:t>yalnız ufak bir kale ve kalede bulunan kilisede ibadet etmek için toplanmış köylülerin oluşturmuş olduğu küçük bir köyden ibaretti. </a:t>
            </a:r>
            <a:endParaRPr lang="tr-TR" dirty="0" smtClean="0"/>
          </a:p>
          <a:p>
            <a:pPr algn="just" fontAlgn="base"/>
            <a:r>
              <a:rPr lang="tr-TR" dirty="0" smtClean="0"/>
              <a:t>Bugünkü </a:t>
            </a:r>
            <a:r>
              <a:rPr lang="tr-TR" dirty="0"/>
              <a:t>Kurşunlu Kalesi </a:t>
            </a:r>
            <a:r>
              <a:rPr lang="tr-TR" dirty="0" smtClean="0"/>
              <a:t> kalıntıları yani diğer </a:t>
            </a:r>
            <a:r>
              <a:rPr lang="tr-TR" dirty="0"/>
              <a:t>adıyla “</a:t>
            </a:r>
            <a:r>
              <a:rPr lang="tr-TR" dirty="0" err="1"/>
              <a:t>Andinata</a:t>
            </a:r>
            <a:r>
              <a:rPr lang="tr-TR" dirty="0"/>
              <a:t> Kalesi” </a:t>
            </a:r>
            <a:r>
              <a:rPr lang="tr-TR" dirty="0" smtClean="0"/>
              <a:t>Bizans zamanında </a:t>
            </a:r>
            <a:r>
              <a:rPr lang="tr-TR" dirty="0"/>
              <a:t>yapılmış ve günümüze kadar gelebilmiştir. Kentin ilk </a:t>
            </a:r>
            <a:r>
              <a:rPr lang="tr-TR" dirty="0" smtClean="0"/>
              <a:t>kuruluşunun bu </a:t>
            </a:r>
            <a:r>
              <a:rPr lang="tr-TR" dirty="0"/>
              <a:t>kale </a:t>
            </a:r>
            <a:r>
              <a:rPr lang="tr-TR" dirty="0" smtClean="0"/>
              <a:t>içinde olduğu ifade edilmektedir</a:t>
            </a:r>
            <a:r>
              <a:rPr lang="tr-TR" dirty="0"/>
              <a:t>. </a:t>
            </a:r>
            <a:endParaRPr lang="tr-TR" dirty="0" smtClean="0"/>
          </a:p>
          <a:p>
            <a:pPr algn="just" fontAlgn="base"/>
            <a:r>
              <a:rPr lang="tr-TR" dirty="0" smtClean="0"/>
              <a:t>Bizanslılardan </a:t>
            </a:r>
            <a:r>
              <a:rPr lang="tr-TR" dirty="0"/>
              <a:t>sonra Anadolu’ya gelen Türk </a:t>
            </a:r>
            <a:r>
              <a:rPr lang="tr-TR" dirty="0" smtClean="0"/>
              <a:t>boyları bölgenin gelişmesini  sağlamışlardır</a:t>
            </a:r>
            <a:r>
              <a:rPr lang="tr-TR" dirty="0"/>
              <a:t>. </a:t>
            </a:r>
            <a:r>
              <a:rPr lang="tr-TR" dirty="0" smtClean="0"/>
              <a:t>Kurşunlu’nun </a:t>
            </a:r>
            <a:r>
              <a:rPr lang="tr-TR" dirty="0"/>
              <a:t>17. yüzyıla kadar fazla anılmayan bir yerleşim merkezi </a:t>
            </a:r>
            <a:r>
              <a:rPr lang="tr-TR" dirty="0" smtClean="0"/>
              <a:t>olduğunu </a:t>
            </a:r>
            <a:r>
              <a:rPr lang="tr-TR" dirty="0"/>
              <a:t>Evliya </a:t>
            </a:r>
            <a:r>
              <a:rPr lang="tr-TR" dirty="0" smtClean="0"/>
              <a:t>Çelebi’nin </a:t>
            </a:r>
            <a:r>
              <a:rPr lang="tr-TR" dirty="0"/>
              <a:t>seyahatnamesinden anlamaktayız. Kurşunlu 17. Yüzyıldan sonra Kurşunlu, Ören, </a:t>
            </a:r>
            <a:r>
              <a:rPr lang="tr-TR" dirty="0" err="1"/>
              <a:t>Comartlar</a:t>
            </a:r>
            <a:r>
              <a:rPr lang="tr-TR" dirty="0"/>
              <a:t>, </a:t>
            </a:r>
            <a:r>
              <a:rPr lang="tr-TR" dirty="0" err="1"/>
              <a:t>Aharcık</a:t>
            </a:r>
            <a:r>
              <a:rPr lang="tr-TR" dirty="0"/>
              <a:t>, Ömer, Sülüklü ve </a:t>
            </a:r>
            <a:r>
              <a:rPr lang="tr-TR" dirty="0" err="1"/>
              <a:t>Ebceler</a:t>
            </a:r>
            <a:r>
              <a:rPr lang="tr-TR" dirty="0"/>
              <a:t> Köylerinin birleşmesinden meydana gelmiş bir yerleşim yeridir.</a:t>
            </a:r>
          </a:p>
        </p:txBody>
      </p:sp>
    </p:spTree>
    <p:extLst>
      <p:ext uri="{BB962C8B-B14F-4D97-AF65-F5344CB8AC3E}">
        <p14:creationId xmlns:p14="http://schemas.microsoft.com/office/powerpoint/2010/main" val="7794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effectLst/>
              </a:rPr>
              <a:t>KURŞUNLU TARİHİ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İleri Roma ve Bizans dönemlerine ait olan ve Kurşunlu yakınlarındaki </a:t>
            </a:r>
            <a:r>
              <a:rPr lang="tr-TR" dirty="0" err="1" smtClean="0"/>
              <a:t>Eskiahır</a:t>
            </a:r>
            <a:r>
              <a:rPr lang="tr-TR" dirty="0" smtClean="0"/>
              <a:t> </a:t>
            </a:r>
            <a:r>
              <a:rPr lang="tr-TR" dirty="0"/>
              <a:t>köyünde bulunan yer altı şehrinin sadece iki bölümü açılabilmiş, çökme tehlikesi olabileceği göz </a:t>
            </a:r>
            <a:r>
              <a:rPr lang="tr-TR" dirty="0" smtClean="0"/>
              <a:t>önünde bulundurularak daha </a:t>
            </a:r>
            <a:r>
              <a:rPr lang="tr-TR" dirty="0"/>
              <a:t>fazla gidilmemiştir. Gerekli takviyeler yapılarak yer altı şehrinin diğer bölümlerine </a:t>
            </a:r>
            <a:r>
              <a:rPr lang="tr-TR" dirty="0" smtClean="0"/>
              <a:t>ulaşılması beklenmektedir. </a:t>
            </a:r>
          </a:p>
          <a:p>
            <a:pPr algn="just"/>
            <a:r>
              <a:rPr lang="tr-TR" dirty="0" smtClean="0"/>
              <a:t>Romalılar döneminde </a:t>
            </a:r>
            <a:r>
              <a:rPr lang="tr-TR" dirty="0"/>
              <a:t>ünü Roma’ya kadar </a:t>
            </a:r>
            <a:r>
              <a:rPr lang="tr-TR" dirty="0" smtClean="0"/>
              <a:t>yayılmış olan bir hekime ait mezar </a:t>
            </a:r>
            <a:r>
              <a:rPr lang="tr-TR" dirty="0"/>
              <a:t>taşı (yazıt), </a:t>
            </a:r>
            <a:r>
              <a:rPr lang="tr-TR" dirty="0" err="1"/>
              <a:t>Eskiahır</a:t>
            </a:r>
            <a:r>
              <a:rPr lang="tr-TR" dirty="0"/>
              <a:t> </a:t>
            </a:r>
            <a:r>
              <a:rPr lang="tr-TR" dirty="0" smtClean="0"/>
              <a:t>köyünde </a:t>
            </a:r>
            <a:r>
              <a:rPr lang="tr-TR" dirty="0"/>
              <a:t>o dönemde ünlü bir </a:t>
            </a:r>
            <a:r>
              <a:rPr lang="tr-TR" dirty="0" smtClean="0"/>
              <a:t>tıpçının </a:t>
            </a:r>
            <a:r>
              <a:rPr lang="tr-TR" dirty="0"/>
              <a:t>yaşadığını </a:t>
            </a:r>
            <a:r>
              <a:rPr lang="tr-TR" dirty="0" smtClean="0"/>
              <a:t>ortaya </a:t>
            </a:r>
            <a:r>
              <a:rPr lang="tr-TR" dirty="0"/>
              <a:t>koymaktadır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2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İKLİM VE ULAŞIM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Kurşunlu</a:t>
            </a:r>
            <a:r>
              <a:rPr lang="tr-TR" dirty="0"/>
              <a:t>, kuzeyde Kastamonu ve </a:t>
            </a:r>
            <a:r>
              <a:rPr lang="tr-TR" dirty="0" err="1"/>
              <a:t>Bayramören</a:t>
            </a:r>
            <a:r>
              <a:rPr lang="tr-TR" dirty="0"/>
              <a:t>, kuzeydoğuda Ilgaz, doğuda Ilgaz ve Korgun, güneyinde Orta, batısında Atkaracalar ile </a:t>
            </a:r>
            <a:r>
              <a:rPr lang="tr-TR" dirty="0" smtClean="0"/>
              <a:t>komşudur. Düzenli </a:t>
            </a:r>
            <a:r>
              <a:rPr lang="tr-TR" dirty="0"/>
              <a:t>otobüs seferleri </a:t>
            </a:r>
            <a:r>
              <a:rPr lang="tr-TR" dirty="0" smtClean="0"/>
              <a:t>vardır ve ayrıca trenden </a:t>
            </a:r>
            <a:r>
              <a:rPr lang="tr-TR" dirty="0"/>
              <a:t>de </a:t>
            </a:r>
            <a:r>
              <a:rPr lang="tr-TR" dirty="0" smtClean="0"/>
              <a:t>yararlanılabilir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Kışları </a:t>
            </a:r>
            <a:r>
              <a:rPr lang="tr-TR" dirty="0"/>
              <a:t>soğuk ve uzun süreli karla kaplı, yazın ise yağışsız ve serin bir iklimin etkisi </a:t>
            </a:r>
            <a:r>
              <a:rPr lang="tr-TR" dirty="0" smtClean="0"/>
              <a:t>altında; </a:t>
            </a:r>
            <a:r>
              <a:rPr lang="tr-TR" dirty="0"/>
              <a:t>kısa bir ilkbahar, kurak bir yaz, uzun süren yağışsız ve yumuşak bir sonbahar, soğuk bir kış yaşanır. Tipik karasal iklim görünür. Yazın </a:t>
            </a:r>
            <a:r>
              <a:rPr lang="tr-TR" dirty="0" smtClean="0"/>
              <a:t>sıcaklık 13-35, </a:t>
            </a:r>
            <a:r>
              <a:rPr lang="tr-TR" dirty="0"/>
              <a:t>kışın ise -</a:t>
            </a:r>
            <a:r>
              <a:rPr lang="tr-TR" dirty="0" smtClean="0"/>
              <a:t>15 </a:t>
            </a:r>
            <a:r>
              <a:rPr lang="tr-TR" dirty="0"/>
              <a:t>ila </a:t>
            </a:r>
            <a:r>
              <a:rPr lang="tr-TR" dirty="0" smtClean="0"/>
              <a:t>-12 </a:t>
            </a:r>
            <a:r>
              <a:rPr lang="tr-TR" dirty="0"/>
              <a:t>derece arasında değişir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425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TERMAL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Kurşunlu’da çok sayıda termal </a:t>
            </a:r>
            <a:r>
              <a:rPr lang="tr-TR" dirty="0"/>
              <a:t>su kaynağı ve </a:t>
            </a:r>
            <a:r>
              <a:rPr lang="tr-TR" dirty="0" smtClean="0"/>
              <a:t>kaplıca </a:t>
            </a:r>
            <a:r>
              <a:rPr lang="tr-TR" dirty="0"/>
              <a:t>bulunmaktadır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Kaplıcaların, çeşitli hastalıklara </a:t>
            </a:r>
            <a:r>
              <a:rPr lang="tr-TR" dirty="0"/>
              <a:t>iyi </a:t>
            </a:r>
            <a:r>
              <a:rPr lang="tr-TR" dirty="0" smtClean="0"/>
              <a:t>geldiği belirtilmektedir</a:t>
            </a:r>
            <a:r>
              <a:rPr lang="tr-TR" dirty="0"/>
              <a:t>. </a:t>
            </a:r>
          </a:p>
          <a:p>
            <a:pPr algn="just"/>
            <a:r>
              <a:rPr lang="tr-TR" dirty="0" smtClean="0"/>
              <a:t>Bölgede </a:t>
            </a:r>
            <a:r>
              <a:rPr lang="tr-TR" dirty="0"/>
              <a:t>modern </a:t>
            </a:r>
            <a:r>
              <a:rPr lang="tr-TR" dirty="0" smtClean="0"/>
              <a:t>konaklama tesisleri mevcuttur ve bölge gelişmeye elverişlidir.</a:t>
            </a:r>
          </a:p>
        </p:txBody>
      </p:sp>
    </p:spTree>
    <p:extLst>
      <p:ext uri="{BB962C8B-B14F-4D97-AF65-F5344CB8AC3E}">
        <p14:creationId xmlns:p14="http://schemas.microsoft.com/office/powerpoint/2010/main" val="97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MESİRE YERLERİ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Büyük </a:t>
            </a:r>
            <a:r>
              <a:rPr lang="tr-TR" dirty="0"/>
              <a:t>göl ve </a:t>
            </a:r>
            <a:r>
              <a:rPr lang="tr-TR" dirty="0" err="1"/>
              <a:t>Devrez</a:t>
            </a:r>
            <a:r>
              <a:rPr lang="tr-TR" dirty="0"/>
              <a:t> Çayı olta balıkçılığı ve mesire yeri olarak tercih edilen mekanlardandır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Yakınlardaki Osman gölü doğal güzellikler </a:t>
            </a:r>
            <a:r>
              <a:rPr lang="tr-TR" dirty="0"/>
              <a:t>arasında </a:t>
            </a:r>
            <a:r>
              <a:rPr lang="tr-TR" dirty="0" smtClean="0"/>
              <a:t>yer</a:t>
            </a:r>
            <a:r>
              <a:rPr lang="tr-TR" dirty="0"/>
              <a:t> </a:t>
            </a:r>
            <a:r>
              <a:rPr lang="tr-TR" dirty="0" smtClean="0"/>
              <a:t>almaktadır. Osman</a:t>
            </a:r>
            <a:r>
              <a:rPr lang="tr-TR" dirty="0"/>
              <a:t> </a:t>
            </a:r>
            <a:r>
              <a:rPr lang="tr-TR" dirty="0" smtClean="0"/>
              <a:t>gölü </a:t>
            </a:r>
            <a:r>
              <a:rPr lang="tr-TR" dirty="0"/>
              <a:t>yer yer yoğunlaşan sarıçam, karaçam, köknar, ardıç ağaçları ve zengin orman altı bitki örtüsüyle kaplıdır. Ağaçlıklar arasında otlak olarak kullanılan dağ çayırlarıyla kaplı alanlar yer almaktadır</a:t>
            </a:r>
            <a:r>
              <a:rPr lang="tr-TR" dirty="0" smtClean="0"/>
              <a:t>. Havanın </a:t>
            </a:r>
            <a:r>
              <a:rPr lang="tr-TR" dirty="0"/>
              <a:t>elverişli olduğu zamanlarda güzel bir mesire yeri olan Osman </a:t>
            </a:r>
            <a:r>
              <a:rPr lang="tr-TR" dirty="0" smtClean="0"/>
              <a:t>gölü, günü </a:t>
            </a:r>
            <a:r>
              <a:rPr lang="tr-TR" dirty="0"/>
              <a:t>birlik ziyaretlerin </a:t>
            </a:r>
            <a:r>
              <a:rPr lang="tr-TR" dirty="0" smtClean="0"/>
              <a:t>dışında; </a:t>
            </a:r>
            <a:r>
              <a:rPr lang="tr-TR" dirty="0"/>
              <a:t>doğa yürüyüşü, bisiklet gezisi, manzara seyri, kamping, foto safari gibi özel ilgi turizmine </a:t>
            </a:r>
            <a:r>
              <a:rPr lang="tr-TR" dirty="0" smtClean="0"/>
              <a:t>de elverişlidir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77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608</Words>
  <Application>Microsoft Office PowerPoint</Application>
  <PresentationFormat>Ekran Gösterisi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Canlı</vt:lpstr>
      <vt:lpstr>ÇANKIRI KARATEKİN ÜNİVERSİTESİ KURŞUNLU ADALET MESLEK YÜKSEKOKULU</vt:lpstr>
      <vt:lpstr>Misyonumuz</vt:lpstr>
      <vt:lpstr>Vizyonumuz</vt:lpstr>
      <vt:lpstr>Mezunlarımızın İstihdam Alanları</vt:lpstr>
      <vt:lpstr>KURŞUNLU TARİHİ</vt:lpstr>
      <vt:lpstr>KURŞUNLU TARİHİ</vt:lpstr>
      <vt:lpstr>İKLİM VE ULAŞIM</vt:lpstr>
      <vt:lpstr>TERMAL KAYNAKLAR</vt:lpstr>
      <vt:lpstr>MESİRE YERLERİ</vt:lpstr>
      <vt:lpstr>ETKİNLİKLER</vt:lpstr>
      <vt:lpstr>KONAKLAMA İMKANLARI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Bilgisayar</cp:lastModifiedBy>
  <cp:revision>21</cp:revision>
  <dcterms:created xsi:type="dcterms:W3CDTF">2020-06-24T20:47:41Z</dcterms:created>
  <dcterms:modified xsi:type="dcterms:W3CDTF">2020-06-25T13:32:20Z</dcterms:modified>
</cp:coreProperties>
</file>