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Lst>
  <p:sldSz cx="25199975" cy="32399288"/>
  <p:notesSz cx="6858000" cy="9144000"/>
  <p:defaultTextStyle>
    <a:defPPr>
      <a:defRPr lang="tr-TR"/>
    </a:defPPr>
    <a:lvl1pPr marL="0" algn="l" defTabSz="2764688" rtl="0" eaLnBrk="1" latinLnBrk="0" hangingPunct="1">
      <a:defRPr sz="5442" kern="1200">
        <a:solidFill>
          <a:schemeClr val="tx1"/>
        </a:solidFill>
        <a:latin typeface="+mn-lt"/>
        <a:ea typeface="+mn-ea"/>
        <a:cs typeface="+mn-cs"/>
      </a:defRPr>
    </a:lvl1pPr>
    <a:lvl2pPr marL="1382344" algn="l" defTabSz="2764688" rtl="0" eaLnBrk="1" latinLnBrk="0" hangingPunct="1">
      <a:defRPr sz="5442" kern="1200">
        <a:solidFill>
          <a:schemeClr val="tx1"/>
        </a:solidFill>
        <a:latin typeface="+mn-lt"/>
        <a:ea typeface="+mn-ea"/>
        <a:cs typeface="+mn-cs"/>
      </a:defRPr>
    </a:lvl2pPr>
    <a:lvl3pPr marL="2764688" algn="l" defTabSz="2764688" rtl="0" eaLnBrk="1" latinLnBrk="0" hangingPunct="1">
      <a:defRPr sz="5442" kern="1200">
        <a:solidFill>
          <a:schemeClr val="tx1"/>
        </a:solidFill>
        <a:latin typeface="+mn-lt"/>
        <a:ea typeface="+mn-ea"/>
        <a:cs typeface="+mn-cs"/>
      </a:defRPr>
    </a:lvl3pPr>
    <a:lvl4pPr marL="4147033" algn="l" defTabSz="2764688" rtl="0" eaLnBrk="1" latinLnBrk="0" hangingPunct="1">
      <a:defRPr sz="5442" kern="1200">
        <a:solidFill>
          <a:schemeClr val="tx1"/>
        </a:solidFill>
        <a:latin typeface="+mn-lt"/>
        <a:ea typeface="+mn-ea"/>
        <a:cs typeface="+mn-cs"/>
      </a:defRPr>
    </a:lvl4pPr>
    <a:lvl5pPr marL="5529377" algn="l" defTabSz="2764688" rtl="0" eaLnBrk="1" latinLnBrk="0" hangingPunct="1">
      <a:defRPr sz="5442" kern="1200">
        <a:solidFill>
          <a:schemeClr val="tx1"/>
        </a:solidFill>
        <a:latin typeface="+mn-lt"/>
        <a:ea typeface="+mn-ea"/>
        <a:cs typeface="+mn-cs"/>
      </a:defRPr>
    </a:lvl5pPr>
    <a:lvl6pPr marL="6911721" algn="l" defTabSz="2764688" rtl="0" eaLnBrk="1" latinLnBrk="0" hangingPunct="1">
      <a:defRPr sz="5442" kern="1200">
        <a:solidFill>
          <a:schemeClr val="tx1"/>
        </a:solidFill>
        <a:latin typeface="+mn-lt"/>
        <a:ea typeface="+mn-ea"/>
        <a:cs typeface="+mn-cs"/>
      </a:defRPr>
    </a:lvl6pPr>
    <a:lvl7pPr marL="8294065" algn="l" defTabSz="2764688" rtl="0" eaLnBrk="1" latinLnBrk="0" hangingPunct="1">
      <a:defRPr sz="5442" kern="1200">
        <a:solidFill>
          <a:schemeClr val="tx1"/>
        </a:solidFill>
        <a:latin typeface="+mn-lt"/>
        <a:ea typeface="+mn-ea"/>
        <a:cs typeface="+mn-cs"/>
      </a:defRPr>
    </a:lvl7pPr>
    <a:lvl8pPr marL="9676409" algn="l" defTabSz="2764688" rtl="0" eaLnBrk="1" latinLnBrk="0" hangingPunct="1">
      <a:defRPr sz="5442" kern="1200">
        <a:solidFill>
          <a:schemeClr val="tx1"/>
        </a:solidFill>
        <a:latin typeface="+mn-lt"/>
        <a:ea typeface="+mn-ea"/>
        <a:cs typeface="+mn-cs"/>
      </a:defRPr>
    </a:lvl8pPr>
    <a:lvl9pPr marL="11058754" algn="l" defTabSz="2764688" rtl="0" eaLnBrk="1" latinLnBrk="0" hangingPunct="1">
      <a:defRPr sz="544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p:scale>
          <a:sx n="33" d="100"/>
          <a:sy n="33" d="100"/>
        </p:scale>
        <p:origin x="970" y="-20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302386"/>
            <a:ext cx="21419979" cy="11279752"/>
          </a:xfrm>
        </p:spPr>
        <p:txBody>
          <a:bodyPr anchor="b"/>
          <a:lstStyle>
            <a:lvl1pPr algn="ctr">
              <a:defRPr sz="16535"/>
            </a:lvl1pPr>
          </a:lstStyle>
          <a:p>
            <a:r>
              <a:rPr lang="tr-TR" smtClean="0"/>
              <a:t>Asıl başlık stili için tıklatın</a:t>
            </a:r>
            <a:endParaRPr lang="en-US" dirty="0"/>
          </a:p>
        </p:txBody>
      </p:sp>
      <p:sp>
        <p:nvSpPr>
          <p:cNvPr id="3" name="Subtitle 2"/>
          <p:cNvSpPr>
            <a:spLocks noGrp="1"/>
          </p:cNvSpPr>
          <p:nvPr>
            <p:ph type="subTitle" idx="1"/>
          </p:nvPr>
        </p:nvSpPr>
        <p:spPr>
          <a:xfrm>
            <a:off x="3149997" y="17017128"/>
            <a:ext cx="18899981" cy="7822326"/>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6CE2B47-518E-464F-86BF-A540FB38D12E}" type="datetimeFigureOut">
              <a:rPr lang="tr-TR" smtClean="0"/>
              <a:t>27.09.2023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12904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6CE2B47-518E-464F-86BF-A540FB38D12E}" type="datetimeFigureOut">
              <a:rPr lang="tr-TR" smtClean="0"/>
              <a:t>27.09.2023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14873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724962"/>
            <a:ext cx="5433745" cy="274568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732500" y="1724962"/>
            <a:ext cx="15986234" cy="2745689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6CE2B47-518E-464F-86BF-A540FB38D12E}" type="datetimeFigureOut">
              <a:rPr lang="tr-TR" smtClean="0"/>
              <a:t>27.09.2023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2630891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6CE2B47-518E-464F-86BF-A540FB38D12E}" type="datetimeFigureOut">
              <a:rPr lang="tr-TR" smtClean="0"/>
              <a:t>27.09.2023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586448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077332"/>
            <a:ext cx="21734978" cy="13477201"/>
          </a:xfrm>
        </p:spPr>
        <p:txBody>
          <a:bodyPr anchor="b"/>
          <a:lstStyle>
            <a:lvl1pPr>
              <a:defRPr sz="16535"/>
            </a:lvl1pPr>
          </a:lstStyle>
          <a:p>
            <a:r>
              <a:rPr lang="tr-TR" smtClean="0"/>
              <a:t>Asıl başlık stili için tıklatın</a:t>
            </a:r>
            <a:endParaRPr lang="en-US" dirty="0"/>
          </a:p>
        </p:txBody>
      </p:sp>
      <p:sp>
        <p:nvSpPr>
          <p:cNvPr id="3" name="Text Placeholder 2"/>
          <p:cNvSpPr>
            <a:spLocks noGrp="1"/>
          </p:cNvSpPr>
          <p:nvPr>
            <p:ph type="body" idx="1"/>
          </p:nvPr>
        </p:nvSpPr>
        <p:spPr>
          <a:xfrm>
            <a:off x="1719375" y="21682033"/>
            <a:ext cx="21734978" cy="7087342"/>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6CE2B47-518E-464F-86BF-A540FB38D12E}" type="datetimeFigureOut">
              <a:rPr lang="tr-TR" smtClean="0"/>
              <a:t>27.09.2023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3548573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732498" y="8624810"/>
            <a:ext cx="10709989" cy="2055705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12757488" y="8624810"/>
            <a:ext cx="10709989" cy="2055705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6CE2B47-518E-464F-86BF-A540FB38D12E}" type="datetimeFigureOut">
              <a:rPr lang="tr-TR" smtClean="0"/>
              <a:t>27.09.2023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27460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724969"/>
            <a:ext cx="21734978" cy="6262365"/>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735783" y="7942328"/>
            <a:ext cx="10660769"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smtClean="0"/>
              <a:t>Asıl metin stillerini düzenle</a:t>
            </a:r>
          </a:p>
        </p:txBody>
      </p:sp>
      <p:sp>
        <p:nvSpPr>
          <p:cNvPr id="4" name="Content Placeholder 3"/>
          <p:cNvSpPr>
            <a:spLocks noGrp="1"/>
          </p:cNvSpPr>
          <p:nvPr>
            <p:ph sz="half" idx="2"/>
          </p:nvPr>
        </p:nvSpPr>
        <p:spPr>
          <a:xfrm>
            <a:off x="1735783" y="11834740"/>
            <a:ext cx="10660769" cy="174071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12757489" y="7942328"/>
            <a:ext cx="10713272"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smtClean="0"/>
              <a:t>Asıl metin stillerini düzenle</a:t>
            </a:r>
          </a:p>
        </p:txBody>
      </p:sp>
      <p:sp>
        <p:nvSpPr>
          <p:cNvPr id="6" name="Content Placeholder 5"/>
          <p:cNvSpPr>
            <a:spLocks noGrp="1"/>
          </p:cNvSpPr>
          <p:nvPr>
            <p:ph sz="quarter" idx="4"/>
          </p:nvPr>
        </p:nvSpPr>
        <p:spPr>
          <a:xfrm>
            <a:off x="12757489" y="11834740"/>
            <a:ext cx="10713272" cy="174071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6CE2B47-518E-464F-86BF-A540FB38D12E}" type="datetimeFigureOut">
              <a:rPr lang="tr-TR" smtClean="0"/>
              <a:t>27.09.2023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3251473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6CE2B47-518E-464F-86BF-A540FB38D12E}" type="datetimeFigureOut">
              <a:rPr lang="tr-TR" smtClean="0"/>
              <a:t>27.09.2023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287033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E2B47-518E-464F-86BF-A540FB38D12E}" type="datetimeFigureOut">
              <a:rPr lang="tr-TR" smtClean="0"/>
              <a:t>27.09.2023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1990901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smtClean="0"/>
              <a:t>Asıl başlık stili için tıklatın</a:t>
            </a:r>
            <a:endParaRPr lang="en-US" dirty="0"/>
          </a:p>
        </p:txBody>
      </p:sp>
      <p:sp>
        <p:nvSpPr>
          <p:cNvPr id="3" name="Content Placeholder 2"/>
          <p:cNvSpPr>
            <a:spLocks noGrp="1"/>
          </p:cNvSpPr>
          <p:nvPr>
            <p:ph idx="1"/>
          </p:nvPr>
        </p:nvSpPr>
        <p:spPr>
          <a:xfrm>
            <a:off x="10713272" y="4664905"/>
            <a:ext cx="12757487" cy="23024494"/>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6CE2B47-518E-464F-86BF-A540FB38D12E}" type="datetimeFigureOut">
              <a:rPr lang="tr-TR" smtClean="0"/>
              <a:t>27.09.2023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294601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0713272" y="4664905"/>
            <a:ext cx="12757487" cy="23024494"/>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6CE2B47-518E-464F-86BF-A540FB38D12E}" type="datetimeFigureOut">
              <a:rPr lang="tr-TR" smtClean="0"/>
              <a:t>27.09.2023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58B4BBC-B41B-4A35-9B0E-ED92AA707814}" type="slidenum">
              <a:rPr lang="tr-TR" smtClean="0"/>
              <a:t>‹#›</a:t>
            </a:fld>
            <a:endParaRPr lang="tr-TR"/>
          </a:p>
        </p:txBody>
      </p:sp>
    </p:spTree>
    <p:extLst>
      <p:ext uri="{BB962C8B-B14F-4D97-AF65-F5344CB8AC3E}">
        <p14:creationId xmlns:p14="http://schemas.microsoft.com/office/powerpoint/2010/main" val="409969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724969"/>
            <a:ext cx="21734978" cy="626236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732499" y="8624810"/>
            <a:ext cx="21734978" cy="2055705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732498" y="30029347"/>
            <a:ext cx="5669994" cy="1724962"/>
          </a:xfrm>
          <a:prstGeom prst="rect">
            <a:avLst/>
          </a:prstGeom>
        </p:spPr>
        <p:txBody>
          <a:bodyPr vert="horz" lIns="91440" tIns="45720" rIns="91440" bIns="45720" rtlCol="0" anchor="ctr"/>
          <a:lstStyle>
            <a:lvl1pPr algn="l">
              <a:defRPr sz="3307">
                <a:solidFill>
                  <a:schemeClr val="tx1">
                    <a:tint val="75000"/>
                  </a:schemeClr>
                </a:solidFill>
              </a:defRPr>
            </a:lvl1pPr>
          </a:lstStyle>
          <a:p>
            <a:fld id="{36CE2B47-518E-464F-86BF-A540FB38D12E}" type="datetimeFigureOut">
              <a:rPr lang="tr-TR" smtClean="0"/>
              <a:t>27.09.2023</a:t>
            </a:fld>
            <a:endParaRPr lang="tr-TR"/>
          </a:p>
        </p:txBody>
      </p:sp>
      <p:sp>
        <p:nvSpPr>
          <p:cNvPr id="5" name="Footer Placeholder 4"/>
          <p:cNvSpPr>
            <a:spLocks noGrp="1"/>
          </p:cNvSpPr>
          <p:nvPr>
            <p:ph type="ftr" sz="quarter" idx="3"/>
          </p:nvPr>
        </p:nvSpPr>
        <p:spPr>
          <a:xfrm>
            <a:off x="8347492" y="30029347"/>
            <a:ext cx="8504992" cy="1724962"/>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797483" y="30029347"/>
            <a:ext cx="5669994" cy="1724962"/>
          </a:xfrm>
          <a:prstGeom prst="rect">
            <a:avLst/>
          </a:prstGeom>
        </p:spPr>
        <p:txBody>
          <a:bodyPr vert="horz" lIns="91440" tIns="45720" rIns="91440" bIns="45720" rtlCol="0" anchor="ctr"/>
          <a:lstStyle>
            <a:lvl1pPr algn="r">
              <a:defRPr sz="3307">
                <a:solidFill>
                  <a:schemeClr val="tx1">
                    <a:tint val="75000"/>
                  </a:schemeClr>
                </a:solidFill>
              </a:defRPr>
            </a:lvl1pPr>
          </a:lstStyle>
          <a:p>
            <a:fld id="{558B4BBC-B41B-4A35-9B0E-ED92AA707814}" type="slidenum">
              <a:rPr lang="tr-TR" smtClean="0"/>
              <a:t>‹#›</a:t>
            </a:fld>
            <a:endParaRPr lang="tr-TR"/>
          </a:p>
        </p:txBody>
      </p:sp>
    </p:spTree>
    <p:extLst>
      <p:ext uri="{BB962C8B-B14F-4D97-AF65-F5344CB8AC3E}">
        <p14:creationId xmlns:p14="http://schemas.microsoft.com/office/powerpoint/2010/main" val="2015796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9 Dikdörtgen"/>
          <p:cNvSpPr/>
          <p:nvPr/>
        </p:nvSpPr>
        <p:spPr>
          <a:xfrm>
            <a:off x="1225644" y="4404811"/>
            <a:ext cx="22546548" cy="2984306"/>
          </a:xfrm>
          <a:prstGeom prst="rect">
            <a:avLst/>
          </a:prstGeom>
        </p:spPr>
        <p:txBody>
          <a:bodyPr lIns="75592" tIns="37796" rIns="75592" bIns="37796">
            <a:spAutoFit/>
            <a:scene3d>
              <a:camera prst="orthographicFront"/>
              <a:lightRig rig="threePt" dir="t"/>
            </a:scene3d>
            <a:sp3d extrusionH="57150">
              <a:bevelT w="38100" h="38100" prst="angle"/>
            </a:sp3d>
          </a:bodyPr>
          <a:lstStyle/>
          <a:p>
            <a:pPr algn="ctr" defTabSz="914400" fontAlgn="base">
              <a:spcBef>
                <a:spcPct val="0"/>
              </a:spcBef>
              <a:spcAft>
                <a:spcPct val="0"/>
              </a:spcAft>
              <a:defRPr/>
            </a:pPr>
            <a:r>
              <a:rPr lang="tr-TR" sz="4724" b="1" noProof="1" smtClean="0">
                <a:solidFill>
                  <a:prstClr val="black"/>
                </a:solidFill>
                <a:latin typeface="Times New Roman" panose="02020603050405020304" pitchFamily="18" charset="0"/>
                <a:cs typeface="Times New Roman" panose="02020603050405020304" pitchFamily="18" charset="0"/>
              </a:rPr>
              <a:t>BAŞLIK BAŞLIK BAŞLIK BAŞLIK BAŞLIK BAŞLIK BAŞLIK BAŞLIK BAŞLIK BAŞLIK BAŞLIK BAŞLIK BAŞLIK BAŞLIK BAŞLIK BAŞLIK</a:t>
            </a:r>
          </a:p>
          <a:p>
            <a:pPr algn="ctr" defTabSz="914400" fontAlgn="base">
              <a:spcBef>
                <a:spcPct val="0"/>
              </a:spcBef>
              <a:spcAft>
                <a:spcPct val="0"/>
              </a:spcAft>
              <a:defRPr/>
            </a:pPr>
            <a:r>
              <a:rPr lang="tr-TR" sz="4724" b="1" noProof="1" smtClean="0">
                <a:solidFill>
                  <a:prstClr val="black"/>
                </a:solidFill>
                <a:latin typeface="Times New Roman" panose="02020603050405020304" pitchFamily="18" charset="0"/>
                <a:cs typeface="Times New Roman" panose="02020603050405020304" pitchFamily="18" charset="0"/>
              </a:rPr>
              <a:t>Adı SOYADI (Öğrenci Numarası)</a:t>
            </a:r>
          </a:p>
          <a:p>
            <a:pPr algn="ctr" defTabSz="914400" fontAlgn="base">
              <a:spcBef>
                <a:spcPct val="0"/>
              </a:spcBef>
              <a:spcAft>
                <a:spcPct val="0"/>
              </a:spcAft>
              <a:defRPr/>
            </a:pPr>
            <a:r>
              <a:rPr lang="tr-TR" sz="4724" b="1" noProof="1" smtClean="0">
                <a:solidFill>
                  <a:prstClr val="black"/>
                </a:solidFill>
                <a:latin typeface="Times New Roman" panose="02020603050405020304" pitchFamily="18" charset="0"/>
                <a:cs typeface="Times New Roman" panose="02020603050405020304" pitchFamily="18" charset="0"/>
              </a:rPr>
              <a:t>Tez Danışmanı: Prof. Dr. Adı SOYADI</a:t>
            </a:r>
            <a:endParaRPr lang="tr-TR" sz="4724" b="1" noProof="1" smtClean="0">
              <a:solidFill>
                <a:prstClr val="black"/>
              </a:solidFill>
              <a:latin typeface="Times New Roman" panose="02020603050405020304" pitchFamily="18" charset="0"/>
              <a:cs typeface="Times New Roman" panose="02020603050405020304" pitchFamily="18" charset="0"/>
            </a:endParaRPr>
          </a:p>
        </p:txBody>
      </p:sp>
      <p:sp>
        <p:nvSpPr>
          <p:cNvPr id="8" name="Metin kutusu 7"/>
          <p:cNvSpPr txBox="1"/>
          <p:nvPr/>
        </p:nvSpPr>
        <p:spPr>
          <a:xfrm>
            <a:off x="3438144" y="267124"/>
            <a:ext cx="17506548" cy="3477875"/>
          </a:xfrm>
          <a:prstGeom prst="rect">
            <a:avLst/>
          </a:prstGeom>
          <a:noFill/>
        </p:spPr>
        <p:txBody>
          <a:bodyPr wrap="square" rtlCol="0">
            <a:spAutoFit/>
          </a:bodyPr>
          <a:lstStyle/>
          <a:p>
            <a:pPr algn="ctr"/>
            <a:r>
              <a:rPr lang="tr-TR" sz="4400" b="1" noProof="1"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T.C.</a:t>
            </a:r>
          </a:p>
          <a:p>
            <a:pPr algn="ctr"/>
            <a:r>
              <a:rPr lang="tr-TR" sz="4400" b="1" noProof="1"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ÇANKIRI KARATEKİN ÜNİVERSİTESİ </a:t>
            </a:r>
          </a:p>
          <a:p>
            <a:pPr algn="ctr"/>
            <a:r>
              <a:rPr lang="tr-TR" sz="4400" b="1" noProof="1"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MÜHENDİSLİK FAKÜLTESİ</a:t>
            </a:r>
          </a:p>
          <a:p>
            <a:pPr algn="ctr"/>
            <a:r>
              <a:rPr lang="tr-TR" sz="4400" b="1" noProof="1"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ELEKTRİK-ELEKTRONİK MÜHENDİSLİĞİ BÖLÜMÜ</a:t>
            </a:r>
          </a:p>
          <a:p>
            <a:pPr algn="ctr"/>
            <a:r>
              <a:rPr lang="tr-TR" sz="4400" b="1" noProof="1" smtClean="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LİSANS BİTİRME TEZİ</a:t>
            </a:r>
            <a:endParaRPr lang="tr-TR" sz="4400" b="1" noProof="1">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9" name="Metin kutusu 8"/>
          <p:cNvSpPr txBox="1"/>
          <p:nvPr/>
        </p:nvSpPr>
        <p:spPr>
          <a:xfrm>
            <a:off x="686841" y="9682900"/>
            <a:ext cx="10439999" cy="3170099"/>
          </a:xfrm>
          <a:prstGeom prst="rect">
            <a:avLst/>
          </a:prstGeom>
          <a:noFill/>
        </p:spPr>
        <p:txBody>
          <a:bodyPr wrap="square" rtlCol="0">
            <a:spAutoFit/>
          </a:bodyPr>
          <a:lstStyle/>
          <a:p>
            <a:pPr lvl="0" algn="just" defTabSz="914400" fontAlgn="base">
              <a:spcBef>
                <a:spcPct val="0"/>
              </a:spcBef>
              <a:spcAft>
                <a:spcPct val="0"/>
              </a:spcAft>
            </a:pPr>
            <a:r>
              <a:rPr lang="tr-TR" altLang="tr-TR" sz="4000" noProof="1" smtClean="0">
                <a:solidFill>
                  <a:schemeClr val="accent2"/>
                </a:solidFill>
                <a:latin typeface="Times New Roman" panose="02020603050405020304" pitchFamily="18" charset="0"/>
                <a:cs typeface="Times New Roman" panose="02020603050405020304" pitchFamily="18" charset="0"/>
              </a:rPr>
              <a:t>Bu poster şablonu örnek olarak verilmiştir. Kendi poster tasarımlarınızı oluşturabilirsiniz. Lorem ipsum dolor sit amet, consectetur adipiscing elit. In libero lorem, pulvinar sit amet libero ac, pharetra lacinia est. </a:t>
            </a:r>
            <a:endParaRPr lang="tr-TR" noProof="1">
              <a:solidFill>
                <a:schemeClr val="accent2"/>
              </a:solidFill>
              <a:latin typeface="Times New Roman" panose="02020603050405020304" pitchFamily="18" charset="0"/>
              <a:cs typeface="Times New Roman" panose="02020603050405020304" pitchFamily="18" charset="0"/>
            </a:endParaRPr>
          </a:p>
        </p:txBody>
      </p:sp>
      <p:sp>
        <p:nvSpPr>
          <p:cNvPr id="11" name="Metin kutusu 10"/>
          <p:cNvSpPr txBox="1"/>
          <p:nvPr/>
        </p:nvSpPr>
        <p:spPr>
          <a:xfrm>
            <a:off x="12498918" y="9560295"/>
            <a:ext cx="10498454" cy="6247864"/>
          </a:xfrm>
          <a:prstGeom prst="rect">
            <a:avLst/>
          </a:prstGeom>
          <a:noFill/>
        </p:spPr>
        <p:txBody>
          <a:bodyPr wrap="square" rtlCol="0">
            <a:spAutoFit/>
          </a:bodyPr>
          <a:lstStyle/>
          <a:p>
            <a:pPr lvl="0" algn="just" defTabSz="914400" fontAlgn="base">
              <a:spcBef>
                <a:spcPct val="0"/>
              </a:spcBef>
              <a:spcAft>
                <a:spcPct val="0"/>
              </a:spcAft>
            </a:pPr>
            <a:r>
              <a:rPr lang="tr-TR" altLang="tr-TR" sz="4000" noProof="1" smtClean="0">
                <a:solidFill>
                  <a:schemeClr val="accent5">
                    <a:lumMod val="50000"/>
                  </a:schemeClr>
                </a:solidFill>
                <a:latin typeface="Times New Roman" panose="02020603050405020304" pitchFamily="18" charset="0"/>
                <a:cs typeface="Times New Roman" panose="02020603050405020304" pitchFamily="18" charset="0"/>
              </a:rPr>
              <a:t>Lorem ipsum dolor sit amet, consectetur adipiscing elit. In libero lorem, pulvinar sit amet libero ac, pharetra lacinia est; </a:t>
            </a:r>
          </a:p>
          <a:p>
            <a:pPr marL="571500" lvl="0" indent="-571500" algn="just" defTabSz="914400" fontAlgn="base">
              <a:spcBef>
                <a:spcPct val="0"/>
              </a:spcBef>
              <a:spcAft>
                <a:spcPct val="0"/>
              </a:spcAft>
              <a:buFont typeface="Arial" panose="020B0604020202020204" pitchFamily="34" charset="0"/>
              <a:buChar char="•"/>
            </a:pPr>
            <a:r>
              <a:rPr lang="tr-TR" altLang="tr-TR" sz="4000" noProof="1" smtClean="0">
                <a:solidFill>
                  <a:schemeClr val="accent5">
                    <a:lumMod val="50000"/>
                  </a:schemeClr>
                </a:solidFill>
                <a:latin typeface="Times New Roman" panose="02020603050405020304" pitchFamily="18" charset="0"/>
                <a:cs typeface="Times New Roman" panose="02020603050405020304" pitchFamily="18" charset="0"/>
              </a:rPr>
              <a:t>vestibulum dapibus, </a:t>
            </a:r>
          </a:p>
          <a:p>
            <a:pPr marL="571500" lvl="0" indent="-571500" algn="just" defTabSz="914400" fontAlgn="base">
              <a:spcBef>
                <a:spcPct val="0"/>
              </a:spcBef>
              <a:spcAft>
                <a:spcPct val="0"/>
              </a:spcAft>
              <a:buFont typeface="Arial" panose="020B0604020202020204" pitchFamily="34" charset="0"/>
              <a:buChar char="•"/>
            </a:pPr>
            <a:r>
              <a:rPr lang="tr-TR" altLang="tr-TR" sz="4000" noProof="1" smtClean="0">
                <a:solidFill>
                  <a:schemeClr val="accent5">
                    <a:lumMod val="50000"/>
                  </a:schemeClr>
                </a:solidFill>
                <a:latin typeface="Times New Roman" panose="02020603050405020304" pitchFamily="18" charset="0"/>
                <a:cs typeface="Times New Roman" panose="02020603050405020304" pitchFamily="18" charset="0"/>
              </a:rPr>
              <a:t>ipsum id sollicitudin auctor</a:t>
            </a:r>
          </a:p>
          <a:p>
            <a:pPr marL="571500" lvl="0" indent="-571500" algn="just" defTabSz="914400" fontAlgn="base">
              <a:spcBef>
                <a:spcPct val="0"/>
              </a:spcBef>
              <a:spcAft>
                <a:spcPct val="0"/>
              </a:spcAft>
              <a:buFont typeface="Arial" panose="020B0604020202020204" pitchFamily="34" charset="0"/>
              <a:buChar char="•"/>
            </a:pPr>
            <a:r>
              <a:rPr lang="tr-TR" altLang="tr-TR" sz="4000" noProof="1" smtClean="0">
                <a:solidFill>
                  <a:schemeClr val="accent5">
                    <a:lumMod val="50000"/>
                  </a:schemeClr>
                </a:solidFill>
                <a:latin typeface="Times New Roman" panose="02020603050405020304" pitchFamily="18" charset="0"/>
                <a:cs typeface="Times New Roman" panose="02020603050405020304" pitchFamily="18" charset="0"/>
              </a:rPr>
              <a:t>velit turpis condimentum nulla</a:t>
            </a:r>
          </a:p>
          <a:p>
            <a:pPr marL="571500" lvl="0" indent="-571500" algn="just" defTabSz="914400" fontAlgn="base">
              <a:spcBef>
                <a:spcPct val="0"/>
              </a:spcBef>
              <a:spcAft>
                <a:spcPct val="0"/>
              </a:spcAft>
              <a:buFont typeface="Arial" panose="020B0604020202020204" pitchFamily="34" charset="0"/>
              <a:buChar char="•"/>
            </a:pPr>
            <a:r>
              <a:rPr lang="tr-TR" altLang="tr-TR" sz="4000" noProof="1" smtClean="0">
                <a:solidFill>
                  <a:schemeClr val="accent5">
                    <a:lumMod val="50000"/>
                  </a:schemeClr>
                </a:solidFill>
                <a:latin typeface="Times New Roman" panose="02020603050405020304" pitchFamily="18" charset="0"/>
                <a:cs typeface="Times New Roman" panose="02020603050405020304" pitchFamily="18" charset="0"/>
              </a:rPr>
              <a:t>ut vestibulum ipsum </a:t>
            </a:r>
          </a:p>
          <a:p>
            <a:pPr lvl="0" algn="just" defTabSz="914400" fontAlgn="base">
              <a:spcBef>
                <a:spcPct val="0"/>
              </a:spcBef>
              <a:spcAft>
                <a:spcPct val="0"/>
              </a:spcAft>
            </a:pPr>
            <a:r>
              <a:rPr lang="tr-TR" altLang="tr-TR" sz="4000" noProof="1" smtClean="0">
                <a:solidFill>
                  <a:schemeClr val="accent5">
                    <a:lumMod val="50000"/>
                  </a:schemeClr>
                </a:solidFill>
                <a:latin typeface="Times New Roman" panose="02020603050405020304" pitchFamily="18" charset="0"/>
                <a:cs typeface="Times New Roman" panose="02020603050405020304" pitchFamily="18" charset="0"/>
              </a:rPr>
              <a:t>dolor non ipsum. </a:t>
            </a:r>
          </a:p>
          <a:p>
            <a:pPr lvl="0" algn="just" defTabSz="914400" fontAlgn="base">
              <a:spcBef>
                <a:spcPct val="0"/>
              </a:spcBef>
              <a:spcAft>
                <a:spcPct val="0"/>
              </a:spcAft>
            </a:pPr>
            <a:r>
              <a:rPr lang="tr-TR" altLang="tr-TR" sz="4000" noProof="1" smtClean="0">
                <a:solidFill>
                  <a:schemeClr val="accent5">
                    <a:lumMod val="50000"/>
                  </a:schemeClr>
                </a:solidFill>
                <a:latin typeface="Times New Roman" panose="02020603050405020304" pitchFamily="18" charset="0"/>
                <a:cs typeface="Times New Roman" panose="02020603050405020304" pitchFamily="18" charset="0"/>
              </a:rPr>
              <a:t>Morbi semper felis neque, in vulputate arcu hendrerit a. </a:t>
            </a:r>
            <a:endParaRPr lang="tr-TR" sz="4000" noProof="1">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13" name="Metin kutusu 12"/>
          <p:cNvSpPr txBox="1"/>
          <p:nvPr/>
        </p:nvSpPr>
        <p:spPr>
          <a:xfrm>
            <a:off x="988636" y="18096943"/>
            <a:ext cx="9598421" cy="769441"/>
          </a:xfrm>
          <a:prstGeom prst="rect">
            <a:avLst/>
          </a:prstGeom>
          <a:noFill/>
        </p:spPr>
        <p:txBody>
          <a:bodyPr wrap="square" rtlCol="0">
            <a:spAutoFit/>
          </a:bodyPr>
          <a:lstStyle/>
          <a:p>
            <a:pPr algn="ctr"/>
            <a:r>
              <a:rPr lang="tr-TR" sz="4400" b="1" noProof="1" smtClean="0">
                <a:solidFill>
                  <a:schemeClr val="accent2"/>
                </a:solidFill>
                <a:effectLst>
                  <a:outerShdw blurRad="38100" dist="38100" dir="2700000" algn="tl">
                    <a:srgbClr val="000000">
                      <a:alpha val="43137"/>
                    </a:srgbClr>
                  </a:outerShdw>
                </a:effectLst>
              </a:rPr>
              <a:t>Şekil 1: Devre Düzeneği</a:t>
            </a:r>
            <a:endParaRPr lang="tr-TR" sz="4400" b="1" noProof="1">
              <a:solidFill>
                <a:schemeClr val="accent2"/>
              </a:solidFill>
              <a:effectLst>
                <a:outerShdw blurRad="38100" dist="38100" dir="2700000" algn="tl">
                  <a:srgbClr val="000000">
                    <a:alpha val="43137"/>
                  </a:srgbClr>
                </a:outerShdw>
              </a:effectLst>
            </a:endParaRPr>
          </a:p>
        </p:txBody>
      </p:sp>
      <p:sp>
        <p:nvSpPr>
          <p:cNvPr id="17" name="Metin kutusu 16"/>
          <p:cNvSpPr txBox="1"/>
          <p:nvPr/>
        </p:nvSpPr>
        <p:spPr>
          <a:xfrm>
            <a:off x="686841" y="8456839"/>
            <a:ext cx="10440000" cy="1015663"/>
          </a:xfrm>
          <a:prstGeom prst="rect">
            <a:avLst/>
          </a:prstGeom>
          <a:solidFill>
            <a:schemeClr val="accent2"/>
          </a:solidFill>
        </p:spPr>
        <p:txBody>
          <a:bodyPr wrap="square" rtlCol="0">
            <a:spAutoFit/>
          </a:bodyPr>
          <a:lstStyle/>
          <a:p>
            <a:pPr algn="ctr"/>
            <a:r>
              <a:rPr lang="tr-TR" sz="6000" b="1" noProof="1" smtClean="0">
                <a:solidFill>
                  <a:schemeClr val="bg1"/>
                </a:solidFill>
                <a:effectLst>
                  <a:outerShdw blurRad="38100" dist="38100" dir="2700000" algn="tl">
                    <a:srgbClr val="000000">
                      <a:alpha val="43137"/>
                    </a:srgbClr>
                  </a:outerShdw>
                </a:effectLst>
              </a:rPr>
              <a:t>BAŞLIK 1</a:t>
            </a:r>
            <a:endParaRPr lang="tr-TR" sz="6000" b="1" noProof="1">
              <a:solidFill>
                <a:schemeClr val="bg1"/>
              </a:solidFill>
              <a:effectLst>
                <a:outerShdw blurRad="38100" dist="38100" dir="2700000" algn="tl">
                  <a:srgbClr val="000000">
                    <a:alpha val="43137"/>
                  </a:srgbClr>
                </a:outerShdw>
              </a:effectLst>
            </a:endParaRPr>
          </a:p>
        </p:txBody>
      </p:sp>
      <p:sp>
        <p:nvSpPr>
          <p:cNvPr id="20" name="Metin kutusu 19"/>
          <p:cNvSpPr txBox="1"/>
          <p:nvPr/>
        </p:nvSpPr>
        <p:spPr>
          <a:xfrm>
            <a:off x="12498918" y="27067871"/>
            <a:ext cx="10728378" cy="769441"/>
          </a:xfrm>
          <a:prstGeom prst="rect">
            <a:avLst/>
          </a:prstGeom>
          <a:noFill/>
        </p:spPr>
        <p:txBody>
          <a:bodyPr wrap="square" rtlCol="0">
            <a:spAutoFit/>
          </a:bodyPr>
          <a:lstStyle/>
          <a:p>
            <a:pPr algn="ctr"/>
            <a:r>
              <a:rPr lang="tr-TR" sz="4400" b="1" noProof="1" smtClean="0">
                <a:solidFill>
                  <a:schemeClr val="accent5">
                    <a:lumMod val="50000"/>
                  </a:schemeClr>
                </a:solidFill>
                <a:effectLst>
                  <a:outerShdw blurRad="38100" dist="38100" dir="2700000" algn="tl">
                    <a:srgbClr val="000000">
                      <a:alpha val="43137"/>
                    </a:srgbClr>
                  </a:outerShdw>
                </a:effectLst>
              </a:rPr>
              <a:t>Şekil 2: Ölçüm Sonuçları</a:t>
            </a:r>
            <a:endParaRPr lang="tr-TR" sz="4400" b="1" noProof="1">
              <a:solidFill>
                <a:schemeClr val="accent5">
                  <a:lumMod val="50000"/>
                </a:schemeClr>
              </a:solidFill>
              <a:effectLst>
                <a:outerShdw blurRad="38100" dist="38100" dir="2700000" algn="tl">
                  <a:srgbClr val="000000">
                    <a:alpha val="43137"/>
                  </a:srgbClr>
                </a:outerShdw>
              </a:effectLst>
            </a:endParaRPr>
          </a:p>
        </p:txBody>
      </p:sp>
      <p:sp>
        <p:nvSpPr>
          <p:cNvPr id="22" name="Metin kutusu 21"/>
          <p:cNvSpPr txBox="1"/>
          <p:nvPr/>
        </p:nvSpPr>
        <p:spPr>
          <a:xfrm>
            <a:off x="310140" y="29619391"/>
            <a:ext cx="23793444" cy="2677656"/>
          </a:xfrm>
          <a:prstGeom prst="rect">
            <a:avLst/>
          </a:prstGeom>
          <a:noFill/>
        </p:spPr>
        <p:txBody>
          <a:bodyPr wrap="square" rtlCol="0">
            <a:spAutoFit/>
          </a:bodyPr>
          <a:lstStyle/>
          <a:p>
            <a:pPr marL="457200" indent="-457200" algn="just">
              <a:buFont typeface="+mj-lt"/>
              <a:buAutoNum type="arabicPeriod"/>
              <a:defRPr/>
            </a:pPr>
            <a:r>
              <a:rPr lang="tr-TR" sz="2400" noProof="1" smtClean="0">
                <a:latin typeface="Times New Roman" panose="02020603050405020304" pitchFamily="18" charset="0"/>
                <a:cs typeface="Times New Roman" panose="02020603050405020304" pitchFamily="18" charset="0"/>
              </a:rPr>
              <a:t>Erdik, E. ve Sarıkaya, Y. 1997. Temel üniversite kimyası, Cilt I. Gazi Büro Yayınları, 738 sayfa, Ankara.</a:t>
            </a:r>
          </a:p>
          <a:p>
            <a:pPr marL="457200" indent="-457200" algn="just">
              <a:buFont typeface="+mj-lt"/>
              <a:buAutoNum type="arabicPeriod"/>
              <a:defRPr/>
            </a:pPr>
            <a:r>
              <a:rPr lang="tr-TR" sz="2400" noProof="1" smtClean="0">
                <a:latin typeface="Times New Roman" panose="02020603050405020304" pitchFamily="18" charset="0"/>
                <a:cs typeface="Times New Roman" panose="02020603050405020304" pitchFamily="18" charset="0"/>
              </a:rPr>
              <a:t>Habulin, M. and Knez, Ž. 2001a. Activity and stability of lipases from different sources in supercritical carbon dioxide and near-critical propane. J. Chem. Technol. Biotechnol., 76: 1260-1266. </a:t>
            </a:r>
          </a:p>
          <a:p>
            <a:pPr marL="457200" indent="-457200" algn="just">
              <a:buFont typeface="+mj-lt"/>
              <a:buAutoNum type="arabicPeriod"/>
              <a:defRPr/>
            </a:pPr>
            <a:r>
              <a:rPr lang="tr-TR" sz="2400" noProof="1" smtClean="0">
                <a:latin typeface="Times New Roman" panose="02020603050405020304" pitchFamily="18" charset="0"/>
                <a:cs typeface="Times New Roman" panose="02020603050405020304" pitchFamily="18" charset="0"/>
              </a:rPr>
              <a:t>Castillo, E., Marty, A., Condoret, J. S. and Combes, D. 1996. Enzymatic catalysis in nonconventional media using high polar molecules as substrates, In: Annals of the New York Academy of Science. Dordick, J. S. and Russell, A.J. (eds), The NewYork Academy of Science, pp. 206-211, New York. </a:t>
            </a:r>
          </a:p>
          <a:p>
            <a:pPr marL="457200" indent="-457200" algn="just">
              <a:buFont typeface="+mj-lt"/>
              <a:buAutoNum type="arabicPeriod"/>
              <a:defRPr/>
            </a:pPr>
            <a:r>
              <a:rPr lang="tr-TR" sz="2400" noProof="1" smtClean="0">
                <a:latin typeface="Times New Roman" panose="02020603050405020304" pitchFamily="18" charset="0"/>
                <a:cs typeface="Times New Roman" panose="02020603050405020304" pitchFamily="18" charset="0"/>
              </a:rPr>
              <a:t>NOVO NORDISK, 2003. Web sitesi. http://www.novo.dk. Erişim Tarihi: 05.08.2021. </a:t>
            </a:r>
          </a:p>
          <a:p>
            <a:pPr marL="457200" indent="-457200" algn="just">
              <a:buFont typeface="+mj-lt"/>
              <a:buAutoNum type="arabicPeriod"/>
              <a:defRPr/>
            </a:pPr>
            <a:r>
              <a:rPr lang="tr-TR" sz="2400" noProof="1" smtClean="0">
                <a:latin typeface="Times New Roman" panose="02020603050405020304" pitchFamily="18" charset="0"/>
                <a:cs typeface="Times New Roman" panose="02020603050405020304" pitchFamily="18" charset="0"/>
              </a:rPr>
              <a:t>Öztürk, F. 1997. Kırıkkale ve Tuzgölü arasındaki bölgenin manyetik ve gravite anomalilerinin incelenmesi. Yüksek Lisans Tezi, Ankara Üniversitesi, 78 sayfa, Ankara.</a:t>
            </a:r>
            <a:endParaRPr lang="tr-TR" sz="2400" noProof="1">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40" y="117956"/>
            <a:ext cx="3600000" cy="3600000"/>
          </a:xfrm>
          <a:prstGeom prst="rect">
            <a:avLst/>
          </a:prstGeom>
        </p:spPr>
      </p:pic>
      <p:pic>
        <p:nvPicPr>
          <p:cNvPr id="19" name="Resim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29616" y="184142"/>
            <a:ext cx="3600000" cy="3600000"/>
          </a:xfrm>
          <a:prstGeom prst="rect">
            <a:avLst/>
          </a:prstGeom>
        </p:spPr>
      </p:pic>
      <p:sp>
        <p:nvSpPr>
          <p:cNvPr id="23" name="Metin kutusu 22"/>
          <p:cNvSpPr txBox="1"/>
          <p:nvPr/>
        </p:nvSpPr>
        <p:spPr>
          <a:xfrm>
            <a:off x="12498919" y="8459861"/>
            <a:ext cx="10440000" cy="1015663"/>
          </a:xfrm>
          <a:prstGeom prst="rect">
            <a:avLst/>
          </a:prstGeom>
          <a:solidFill>
            <a:schemeClr val="accent1">
              <a:lumMod val="75000"/>
            </a:schemeClr>
          </a:solidFill>
        </p:spPr>
        <p:txBody>
          <a:bodyPr wrap="square" rtlCol="0">
            <a:spAutoFit/>
          </a:bodyPr>
          <a:lstStyle/>
          <a:p>
            <a:pPr algn="ctr"/>
            <a:r>
              <a:rPr lang="tr-TR" sz="6000" b="1" noProof="1" smtClean="0">
                <a:solidFill>
                  <a:schemeClr val="bg1"/>
                </a:solidFill>
                <a:effectLst>
                  <a:outerShdw blurRad="38100" dist="38100" dir="2700000" algn="tl">
                    <a:srgbClr val="000000">
                      <a:alpha val="43137"/>
                    </a:srgbClr>
                  </a:outerShdw>
                </a:effectLst>
              </a:rPr>
              <a:t>BAŞLIK 2</a:t>
            </a:r>
            <a:endParaRPr lang="tr-TR" sz="6000" b="1" noProof="1">
              <a:solidFill>
                <a:schemeClr val="bg1"/>
              </a:solidFill>
              <a:effectLst>
                <a:outerShdw blurRad="38100" dist="38100" dir="2700000" algn="tl">
                  <a:srgbClr val="000000">
                    <a:alpha val="43137"/>
                  </a:srgbClr>
                </a:outerShdw>
              </a:effectLst>
            </a:endParaRPr>
          </a:p>
        </p:txBody>
      </p:sp>
      <p:sp>
        <p:nvSpPr>
          <p:cNvPr id="3" name="Dikdörtgen 2"/>
          <p:cNvSpPr/>
          <p:nvPr/>
        </p:nvSpPr>
        <p:spPr>
          <a:xfrm>
            <a:off x="712482" y="19050153"/>
            <a:ext cx="10388716" cy="3785652"/>
          </a:xfrm>
          <a:prstGeom prst="rect">
            <a:avLst/>
          </a:prstGeom>
        </p:spPr>
        <p:txBody>
          <a:bodyPr wrap="square">
            <a:spAutoFit/>
          </a:bodyPr>
          <a:lstStyle/>
          <a:p>
            <a:pPr lvl="0" algn="just" defTabSz="914400" fontAlgn="base">
              <a:spcBef>
                <a:spcPct val="0"/>
              </a:spcBef>
              <a:spcAft>
                <a:spcPct val="0"/>
              </a:spcAft>
            </a:pPr>
            <a:r>
              <a:rPr lang="tr-TR" altLang="tr-TR" sz="4000" noProof="1" smtClean="0">
                <a:solidFill>
                  <a:schemeClr val="accent2"/>
                </a:solidFill>
                <a:latin typeface="Times New Roman" panose="02020603050405020304" pitchFamily="18" charset="0"/>
                <a:cs typeface="Times New Roman" panose="02020603050405020304" pitchFamily="18" charset="0"/>
              </a:rPr>
              <a:t>Vestibulum dapibus, ipsum id sollicitudin auctor, velit turpis condimentum nulla, ut vestibulum ipsum dolor non ipsum. Morbi semper felis neque, in vulputate arcu hendrerit a. Quisque ac justo congue risus ullamcorper commodo a quis leo. </a:t>
            </a:r>
            <a:endParaRPr lang="tr-TR" sz="4000" noProof="1">
              <a:solidFill>
                <a:schemeClr val="accent2"/>
              </a:solidFill>
            </a:endParaRPr>
          </a:p>
        </p:txBody>
      </p:sp>
      <p:pic>
        <p:nvPicPr>
          <p:cNvPr id="24" name="Resim 23" descr="C:\ESAD ÖZEL\ÇAKÜ\2020-2021 GÜZ\EEM207 - Elektronik I Lab\Deney 6\Resimler\WhatsApp Image 2021-01-04 at 11.08.40.jpe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124" y="12998977"/>
            <a:ext cx="10212858" cy="4914197"/>
          </a:xfrm>
          <a:prstGeom prst="rect">
            <a:avLst/>
          </a:prstGeom>
          <a:noFill/>
          <a:ln>
            <a:noFill/>
          </a:ln>
        </p:spPr>
      </p:pic>
      <p:pic>
        <p:nvPicPr>
          <p:cNvPr id="25" name="Resim 24" descr="C:\ESAD ÖZEL\ÇAKÜ\2020-2021 GÜZ\EEM207 - Elektronik I Lab\Deney 6\Resimler\20201230_131709.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98918" y="21618256"/>
            <a:ext cx="10273948" cy="5211413"/>
          </a:xfrm>
          <a:prstGeom prst="rect">
            <a:avLst/>
          </a:prstGeom>
          <a:noFill/>
          <a:ln>
            <a:noFill/>
          </a:ln>
        </p:spPr>
      </p:pic>
      <p:sp>
        <p:nvSpPr>
          <p:cNvPr id="10" name="Dikdörtgen 9"/>
          <p:cNvSpPr/>
          <p:nvPr/>
        </p:nvSpPr>
        <p:spPr>
          <a:xfrm>
            <a:off x="712483" y="23162134"/>
            <a:ext cx="10388716" cy="2123658"/>
          </a:xfrm>
          <a:prstGeom prst="rect">
            <a:avLst/>
          </a:prstGeom>
        </p:spPr>
        <p:txBody>
          <a:bodyPr wrap="square">
            <a:spAutoFit/>
          </a:bodyPr>
          <a:lstStyle/>
          <a:p>
            <a:pPr algn="just" defTabSz="914400" fontAlgn="base">
              <a:spcBef>
                <a:spcPct val="0"/>
              </a:spcBef>
              <a:spcAft>
                <a:spcPct val="0"/>
              </a:spcAft>
            </a:pPr>
            <a:r>
              <a:rPr lang="tr-TR" sz="4400" b="1" noProof="1" smtClean="0">
                <a:solidFill>
                  <a:schemeClr val="accent6">
                    <a:lumMod val="75000"/>
                  </a:schemeClr>
                </a:solidFill>
                <a:effectLst>
                  <a:outerShdw blurRad="38100" dist="38100" dir="2700000" algn="tl">
                    <a:srgbClr val="000000">
                      <a:alpha val="43137"/>
                    </a:srgbClr>
                  </a:outerShdw>
                </a:effectLst>
              </a:rPr>
              <a:t>Çizelge 1: Farklı Yöntemlerle Elde Edilen Sonuçların Karşılaştırılması</a:t>
            </a:r>
          </a:p>
          <a:p>
            <a:pPr lvl="0" algn="just" defTabSz="914400" fontAlgn="base">
              <a:spcBef>
                <a:spcPct val="0"/>
              </a:spcBef>
              <a:spcAft>
                <a:spcPct val="0"/>
              </a:spcAft>
            </a:pPr>
            <a:r>
              <a:rPr lang="tr-TR" altLang="tr-TR" sz="4400" noProof="1" smtClean="0">
                <a:solidFill>
                  <a:schemeClr val="accent6">
                    <a:lumMod val="75000"/>
                  </a:schemeClr>
                </a:solidFill>
                <a:latin typeface="Times New Roman" panose="02020603050405020304" pitchFamily="18" charset="0"/>
                <a:cs typeface="Times New Roman" panose="02020603050405020304" pitchFamily="18" charset="0"/>
              </a:rPr>
              <a:t> </a:t>
            </a:r>
            <a:endParaRPr lang="tr-TR" sz="4400" noProof="1">
              <a:solidFill>
                <a:schemeClr val="accent6">
                  <a:lumMod val="75000"/>
                </a:schemeClr>
              </a:solidFill>
            </a:endParaRPr>
          </a:p>
        </p:txBody>
      </p:sp>
      <p:sp>
        <p:nvSpPr>
          <p:cNvPr id="26" name="Metin kutusu 25"/>
          <p:cNvSpPr txBox="1"/>
          <p:nvPr/>
        </p:nvSpPr>
        <p:spPr>
          <a:xfrm>
            <a:off x="10399042" y="28849950"/>
            <a:ext cx="3615639" cy="769441"/>
          </a:xfrm>
          <a:prstGeom prst="rect">
            <a:avLst/>
          </a:prstGeom>
          <a:solidFill>
            <a:schemeClr val="accent6"/>
          </a:solidFill>
        </p:spPr>
        <p:txBody>
          <a:bodyPr wrap="square" rtlCol="0">
            <a:spAutoFit/>
          </a:bodyPr>
          <a:lstStyle/>
          <a:p>
            <a:pPr algn="ctr"/>
            <a:r>
              <a:rPr lang="tr-TR" sz="4400" b="1" noProof="1" smtClean="0">
                <a:solidFill>
                  <a:schemeClr val="bg1"/>
                </a:solidFill>
                <a:effectLst>
                  <a:outerShdw blurRad="38100" dist="38100" dir="2700000" algn="tl">
                    <a:srgbClr val="000000">
                      <a:alpha val="43137"/>
                    </a:srgbClr>
                  </a:outerShdw>
                </a:effectLst>
              </a:rPr>
              <a:t>KAYNAKLAR</a:t>
            </a:r>
            <a:endParaRPr lang="tr-TR" sz="4400" b="1" noProof="1">
              <a:solidFill>
                <a:schemeClr val="bg1"/>
              </a:solidFill>
              <a:effectLst>
                <a:outerShdw blurRad="38100" dist="38100" dir="2700000" algn="tl">
                  <a:srgbClr val="000000">
                    <a:alpha val="43137"/>
                  </a:srgbClr>
                </a:outerShdw>
              </a:effectLst>
            </a:endParaRPr>
          </a:p>
        </p:txBody>
      </p:sp>
      <p:graphicFrame>
        <p:nvGraphicFramePr>
          <p:cNvPr id="52" name="Tablo 51"/>
          <p:cNvGraphicFramePr>
            <a:graphicFrameLocks noGrp="1"/>
          </p:cNvGraphicFramePr>
          <p:nvPr>
            <p:extLst>
              <p:ext uri="{D42A27DB-BD31-4B8C-83A1-F6EECF244321}">
                <p14:modId xmlns:p14="http://schemas.microsoft.com/office/powerpoint/2010/main" val="2372356542"/>
              </p:ext>
            </p:extLst>
          </p:nvPr>
        </p:nvGraphicFramePr>
        <p:xfrm>
          <a:off x="838639" y="25157018"/>
          <a:ext cx="10112343" cy="2884581"/>
        </p:xfrm>
        <a:graphic>
          <a:graphicData uri="http://schemas.openxmlformats.org/drawingml/2006/table">
            <a:tbl>
              <a:tblPr firstRow="1" bandRow="1">
                <a:tableStyleId>{5C22544A-7EE6-4342-B048-85BDC9FD1C3A}</a:tableStyleId>
              </a:tblPr>
              <a:tblGrid>
                <a:gridCol w="3370781">
                  <a:extLst>
                    <a:ext uri="{9D8B030D-6E8A-4147-A177-3AD203B41FA5}">
                      <a16:colId xmlns:a16="http://schemas.microsoft.com/office/drawing/2014/main" val="3615586065"/>
                    </a:ext>
                  </a:extLst>
                </a:gridCol>
                <a:gridCol w="3370781">
                  <a:extLst>
                    <a:ext uri="{9D8B030D-6E8A-4147-A177-3AD203B41FA5}">
                      <a16:colId xmlns:a16="http://schemas.microsoft.com/office/drawing/2014/main" val="3985311727"/>
                    </a:ext>
                  </a:extLst>
                </a:gridCol>
                <a:gridCol w="3370781">
                  <a:extLst>
                    <a:ext uri="{9D8B030D-6E8A-4147-A177-3AD203B41FA5}">
                      <a16:colId xmlns:a16="http://schemas.microsoft.com/office/drawing/2014/main" val="206388696"/>
                    </a:ext>
                  </a:extLst>
                </a:gridCol>
              </a:tblGrid>
              <a:tr h="1240001">
                <a:tc>
                  <a:txBody>
                    <a:bodyPr/>
                    <a:lstStyle/>
                    <a:p>
                      <a:pPr algn="l"/>
                      <a:endParaRPr lang="en-US" sz="4400" dirty="0"/>
                    </a:p>
                  </a:txBody>
                  <a:tcPr anchor="ctr"/>
                </a:tc>
                <a:tc>
                  <a:txBody>
                    <a:bodyPr/>
                    <a:lstStyle/>
                    <a:p>
                      <a:pPr algn="l"/>
                      <a:r>
                        <a:rPr lang="tr-TR" sz="4400" dirty="0" smtClean="0"/>
                        <a:t>Gerilim</a:t>
                      </a:r>
                      <a:r>
                        <a:rPr lang="tr-TR" sz="4400" baseline="0" dirty="0" smtClean="0"/>
                        <a:t> (V)</a:t>
                      </a:r>
                      <a:endParaRPr lang="en-US" sz="4400" dirty="0"/>
                    </a:p>
                  </a:txBody>
                  <a:tcPr anchor="ctr"/>
                </a:tc>
                <a:tc>
                  <a:txBody>
                    <a:bodyPr/>
                    <a:lstStyle/>
                    <a:p>
                      <a:pPr algn="l"/>
                      <a:r>
                        <a:rPr lang="tr-TR" sz="4400" dirty="0" smtClean="0"/>
                        <a:t>Akım (A)</a:t>
                      </a:r>
                      <a:endParaRPr lang="en-US" sz="4400" dirty="0"/>
                    </a:p>
                  </a:txBody>
                  <a:tcPr anchor="ctr"/>
                </a:tc>
                <a:extLst>
                  <a:ext uri="{0D108BD9-81ED-4DB2-BD59-A6C34878D82A}">
                    <a16:rowId xmlns:a16="http://schemas.microsoft.com/office/drawing/2014/main" val="3342809677"/>
                  </a:ext>
                </a:extLst>
              </a:tr>
              <a:tr h="788300">
                <a:tc>
                  <a:txBody>
                    <a:bodyPr/>
                    <a:lstStyle/>
                    <a:p>
                      <a:pPr algn="l"/>
                      <a:r>
                        <a:rPr lang="tr-TR" sz="4400" dirty="0" smtClean="0"/>
                        <a:t>Yöntem</a:t>
                      </a:r>
                      <a:r>
                        <a:rPr lang="tr-TR" sz="4400" baseline="0" dirty="0" smtClean="0"/>
                        <a:t> 1</a:t>
                      </a:r>
                      <a:endParaRPr lang="en-US" sz="4400" dirty="0"/>
                    </a:p>
                  </a:txBody>
                  <a:tcPr anchor="ctr"/>
                </a:tc>
                <a:tc>
                  <a:txBody>
                    <a:bodyPr/>
                    <a:lstStyle/>
                    <a:p>
                      <a:pPr algn="l"/>
                      <a:endParaRPr lang="en-US" sz="4400" dirty="0"/>
                    </a:p>
                  </a:txBody>
                  <a:tcPr anchor="ctr"/>
                </a:tc>
                <a:tc>
                  <a:txBody>
                    <a:bodyPr/>
                    <a:lstStyle/>
                    <a:p>
                      <a:pPr algn="l"/>
                      <a:endParaRPr lang="en-US" sz="4400"/>
                    </a:p>
                  </a:txBody>
                  <a:tcPr anchor="ctr"/>
                </a:tc>
                <a:extLst>
                  <a:ext uri="{0D108BD9-81ED-4DB2-BD59-A6C34878D82A}">
                    <a16:rowId xmlns:a16="http://schemas.microsoft.com/office/drawing/2014/main" val="2052409935"/>
                  </a:ext>
                </a:extLst>
              </a:tr>
              <a:tr h="856280">
                <a:tc>
                  <a:txBody>
                    <a:bodyPr/>
                    <a:lstStyle/>
                    <a:p>
                      <a:pPr algn="l"/>
                      <a:r>
                        <a:rPr lang="tr-TR" sz="4400" dirty="0" smtClean="0"/>
                        <a:t>Yöntem 2</a:t>
                      </a:r>
                      <a:endParaRPr lang="en-US" sz="4400" dirty="0"/>
                    </a:p>
                  </a:txBody>
                  <a:tcPr anchor="ctr"/>
                </a:tc>
                <a:tc>
                  <a:txBody>
                    <a:bodyPr/>
                    <a:lstStyle/>
                    <a:p>
                      <a:pPr algn="l"/>
                      <a:endParaRPr lang="en-US" sz="4400"/>
                    </a:p>
                  </a:txBody>
                  <a:tcPr anchor="ctr"/>
                </a:tc>
                <a:tc>
                  <a:txBody>
                    <a:bodyPr/>
                    <a:lstStyle/>
                    <a:p>
                      <a:pPr algn="l"/>
                      <a:endParaRPr lang="en-US" sz="4400" dirty="0"/>
                    </a:p>
                  </a:txBody>
                  <a:tcPr anchor="ctr"/>
                </a:tc>
                <a:extLst>
                  <a:ext uri="{0D108BD9-81ED-4DB2-BD59-A6C34878D82A}">
                    <a16:rowId xmlns:a16="http://schemas.microsoft.com/office/drawing/2014/main" val="3270852336"/>
                  </a:ext>
                </a:extLst>
              </a:tr>
            </a:tbl>
          </a:graphicData>
        </a:graphic>
      </p:graphicFrame>
      <p:sp>
        <p:nvSpPr>
          <p:cNvPr id="54" name="Metin kutusu 53"/>
          <p:cNvSpPr txBox="1"/>
          <p:nvPr/>
        </p:nvSpPr>
        <p:spPr>
          <a:xfrm>
            <a:off x="11955090" y="20629691"/>
            <a:ext cx="10728378" cy="769441"/>
          </a:xfrm>
          <a:prstGeom prst="rect">
            <a:avLst/>
          </a:prstGeom>
          <a:noFill/>
        </p:spPr>
        <p:txBody>
          <a:bodyPr wrap="square" rtlCol="0">
            <a:spAutoFit/>
          </a:bodyPr>
          <a:lstStyle/>
          <a:p>
            <a:pPr algn="ctr"/>
            <a:r>
              <a:rPr lang="tr-TR" sz="4400" b="1" noProof="1" smtClean="0">
                <a:solidFill>
                  <a:schemeClr val="accent5">
                    <a:lumMod val="50000"/>
                  </a:schemeClr>
                </a:solidFill>
                <a:effectLst>
                  <a:outerShdw blurRad="38100" dist="38100" dir="2700000" algn="tl">
                    <a:srgbClr val="000000">
                      <a:alpha val="43137"/>
                    </a:srgbClr>
                  </a:outerShdw>
                </a:effectLst>
              </a:rPr>
              <a:t>Şekil 2: Simülasyon Sonuçları</a:t>
            </a:r>
            <a:endParaRPr lang="tr-TR" sz="4400" b="1" noProof="1">
              <a:solidFill>
                <a:schemeClr val="accent5">
                  <a:lumMod val="50000"/>
                </a:schemeClr>
              </a:solidFill>
              <a:effectLst>
                <a:outerShdw blurRad="38100" dist="38100" dir="2700000" algn="tl">
                  <a:srgbClr val="000000">
                    <a:alpha val="43137"/>
                  </a:srgbClr>
                </a:outerShdw>
              </a:effectLst>
            </a:endParaRPr>
          </a:p>
        </p:txBody>
      </p:sp>
      <p:pic>
        <p:nvPicPr>
          <p:cNvPr id="57" name="Resim 56"/>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498918" y="15907261"/>
            <a:ext cx="10440001" cy="4483141"/>
          </a:xfrm>
          <a:prstGeom prst="rect">
            <a:avLst/>
          </a:prstGeom>
          <a:noFill/>
          <a:ln>
            <a:noFill/>
          </a:ln>
        </p:spPr>
      </p:pic>
    </p:spTree>
    <p:extLst>
      <p:ext uri="{BB962C8B-B14F-4D97-AF65-F5344CB8AC3E}">
        <p14:creationId xmlns:p14="http://schemas.microsoft.com/office/powerpoint/2010/main" val="4014049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TotalTime>
  <Words>400</Words>
  <Application>Microsoft Office PowerPoint</Application>
  <PresentationFormat>Özel</PresentationFormat>
  <Paragraphs>34</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Times New Roman</vt:lpstr>
      <vt:lpstr>Office Teması</vt:lpstr>
      <vt:lpstr>PowerPoint Sunusu</vt:lpstr>
    </vt:vector>
  </TitlesOfParts>
  <Company>Pamukkale Üniversitesi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Pau</dc:creator>
  <cp:lastModifiedBy>M.Esad Yiğit</cp:lastModifiedBy>
  <cp:revision>19</cp:revision>
  <dcterms:created xsi:type="dcterms:W3CDTF">2019-05-09T10:38:22Z</dcterms:created>
  <dcterms:modified xsi:type="dcterms:W3CDTF">2023-09-27T12:03:16Z</dcterms:modified>
</cp:coreProperties>
</file>