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59" r:id="rId2"/>
    <p:sldId id="360" r:id="rId3"/>
    <p:sldId id="361" r:id="rId4"/>
    <p:sldId id="362" r:id="rId5"/>
    <p:sldId id="363" r:id="rId6"/>
    <p:sldId id="364" r:id="rId7"/>
    <p:sldId id="256" r:id="rId8"/>
    <p:sldId id="257" r:id="rId9"/>
    <p:sldId id="258" r:id="rId10"/>
    <p:sldId id="370" r:id="rId11"/>
    <p:sldId id="275" r:id="rId12"/>
    <p:sldId id="276" r:id="rId13"/>
    <p:sldId id="277" r:id="rId14"/>
    <p:sldId id="278" r:id="rId15"/>
    <p:sldId id="374" r:id="rId16"/>
    <p:sldId id="375" r:id="rId17"/>
    <p:sldId id="279" r:id="rId18"/>
    <p:sldId id="280" r:id="rId19"/>
    <p:sldId id="281" r:id="rId20"/>
    <p:sldId id="282" r:id="rId21"/>
    <p:sldId id="283" r:id="rId22"/>
    <p:sldId id="284" r:id="rId23"/>
    <p:sldId id="371"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76" r:id="rId38"/>
    <p:sldId id="301" r:id="rId39"/>
    <p:sldId id="302" r:id="rId40"/>
    <p:sldId id="303" r:id="rId41"/>
    <p:sldId id="304" r:id="rId42"/>
    <p:sldId id="305" r:id="rId43"/>
    <p:sldId id="372" r:id="rId44"/>
    <p:sldId id="306" r:id="rId45"/>
    <p:sldId id="307" r:id="rId46"/>
    <p:sldId id="308" r:id="rId47"/>
    <p:sldId id="309" r:id="rId48"/>
    <p:sldId id="310" r:id="rId49"/>
    <p:sldId id="311" r:id="rId50"/>
    <p:sldId id="378" r:id="rId51"/>
    <p:sldId id="377" r:id="rId52"/>
    <p:sldId id="373" r:id="rId53"/>
    <p:sldId id="312" r:id="rId5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C" initials="P"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Açık Stil 2 - Vurgu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06799F8-075E-4A3A-A7F6-7FBC6576F1A4}" styleName="Tema Uygulanmış Stil 2 - Vurgu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94660"/>
  </p:normalViewPr>
  <p:slideViewPr>
    <p:cSldViewPr>
      <p:cViewPr>
        <p:scale>
          <a:sx n="94" d="100"/>
          <a:sy n="94" d="100"/>
        </p:scale>
        <p:origin x="-882"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4DBBCF-B173-431A-9D8E-218C1A9E4965}" type="doc">
      <dgm:prSet loTypeId="urn:microsoft.com/office/officeart/2005/8/layout/vList2" loCatId="list" qsTypeId="urn:microsoft.com/office/officeart/2005/8/quickstyle/simple3" qsCatId="simple" csTypeId="urn:microsoft.com/office/officeart/2005/8/colors/accent2_2" csCatId="accent2" phldr="1"/>
      <dgm:spPr/>
      <dgm:t>
        <a:bodyPr/>
        <a:lstStyle/>
        <a:p>
          <a:endParaRPr lang="tr-TR"/>
        </a:p>
      </dgm:t>
    </dgm:pt>
    <dgm:pt modelId="{D8147D9F-56CE-4D5F-839E-743281E606B8}">
      <dgm:prSet/>
      <dgm:spPr/>
      <dgm:t>
        <a:bodyPr/>
        <a:lstStyle/>
        <a:p>
          <a:pPr algn="just" rtl="0"/>
          <a:r>
            <a:rPr lang="tr-TR" b="1" dirty="0" smtClean="0"/>
            <a:t>1-</a:t>
          </a:r>
          <a:r>
            <a:rPr lang="tr-TR" dirty="0" smtClean="0"/>
            <a:t>Hukuka aykırı bir fiil işlendiğini ihbar, şikâyet vs. yollarla öğrenen veya bizzat şahit olan disiplin amiri, yazılı olarak disiplin soruşturması başlatabileceği gibi soyut iddialar içeren şikâyetler ve basit şüpheye dayanan olaylarda, soruşturma açılmadan önce “ön inceleme” yapabilir veya yaptırabilir.</a:t>
          </a:r>
          <a:endParaRPr lang="tr-TR" dirty="0"/>
        </a:p>
      </dgm:t>
    </dgm:pt>
    <dgm:pt modelId="{269F6634-E369-40EA-83EC-09B3E79E80E1}" type="parTrans" cxnId="{06A1EF7C-3155-4265-A3A4-F28AD9B9890B}">
      <dgm:prSet/>
      <dgm:spPr/>
      <dgm:t>
        <a:bodyPr/>
        <a:lstStyle/>
        <a:p>
          <a:pPr algn="just"/>
          <a:endParaRPr lang="tr-TR"/>
        </a:p>
      </dgm:t>
    </dgm:pt>
    <dgm:pt modelId="{724A0685-AC9E-4C11-8355-CB58E3595C63}" type="sibTrans" cxnId="{06A1EF7C-3155-4265-A3A4-F28AD9B9890B}">
      <dgm:prSet/>
      <dgm:spPr/>
      <dgm:t>
        <a:bodyPr/>
        <a:lstStyle/>
        <a:p>
          <a:pPr algn="just"/>
          <a:endParaRPr lang="tr-TR"/>
        </a:p>
      </dgm:t>
    </dgm:pt>
    <dgm:pt modelId="{42EC5AA9-18D1-459F-8236-868836111317}">
      <dgm:prSet/>
      <dgm:spPr/>
      <dgm:t>
        <a:bodyPr/>
        <a:lstStyle/>
        <a:p>
          <a:pPr algn="just" rtl="0"/>
          <a:r>
            <a:rPr lang="tr-TR" b="1" dirty="0" smtClean="0"/>
            <a:t>2-</a:t>
          </a:r>
          <a:r>
            <a:rPr lang="tr-TR" dirty="0" smtClean="0"/>
            <a:t>Mevzuata uygun bir şekilde soruşturmacı görevlendirilerek disiplin soruşturması süreci başlatılmalıdır. Disiplin amiri, soruşturmayı kendisi de yürütebilir. Bu konuda seçimlik hakkı mevcuttur.</a:t>
          </a:r>
        </a:p>
      </dgm:t>
    </dgm:pt>
    <dgm:pt modelId="{A788B6D6-10FA-4906-A413-028883B5D36F}" type="parTrans" cxnId="{20344637-C1C5-45E9-81E8-770C18B805F6}">
      <dgm:prSet/>
      <dgm:spPr/>
      <dgm:t>
        <a:bodyPr/>
        <a:lstStyle/>
        <a:p>
          <a:pPr algn="just"/>
          <a:endParaRPr lang="tr-TR"/>
        </a:p>
      </dgm:t>
    </dgm:pt>
    <dgm:pt modelId="{9088F34E-63D9-4F24-887F-7A6BC7A8A61D}" type="sibTrans" cxnId="{20344637-C1C5-45E9-81E8-770C18B805F6}">
      <dgm:prSet/>
      <dgm:spPr/>
      <dgm:t>
        <a:bodyPr/>
        <a:lstStyle/>
        <a:p>
          <a:pPr algn="just"/>
          <a:endParaRPr lang="tr-TR"/>
        </a:p>
      </dgm:t>
    </dgm:pt>
    <dgm:pt modelId="{9FB98CAC-4FCB-4A7D-B4BC-E7D734BFCEF3}" type="pres">
      <dgm:prSet presAssocID="{6F4DBBCF-B173-431A-9D8E-218C1A9E4965}" presName="linear" presStyleCnt="0">
        <dgm:presLayoutVars>
          <dgm:animLvl val="lvl"/>
          <dgm:resizeHandles val="exact"/>
        </dgm:presLayoutVars>
      </dgm:prSet>
      <dgm:spPr/>
      <dgm:t>
        <a:bodyPr/>
        <a:lstStyle/>
        <a:p>
          <a:endParaRPr lang="tr-TR"/>
        </a:p>
      </dgm:t>
    </dgm:pt>
    <dgm:pt modelId="{26C9DA54-4B62-404D-A2AC-0D803A53A893}" type="pres">
      <dgm:prSet presAssocID="{D8147D9F-56CE-4D5F-839E-743281E606B8}" presName="parentText" presStyleLbl="node1" presStyleIdx="0" presStyleCnt="2">
        <dgm:presLayoutVars>
          <dgm:chMax val="0"/>
          <dgm:bulletEnabled val="1"/>
        </dgm:presLayoutVars>
      </dgm:prSet>
      <dgm:spPr/>
      <dgm:t>
        <a:bodyPr/>
        <a:lstStyle/>
        <a:p>
          <a:endParaRPr lang="tr-TR"/>
        </a:p>
      </dgm:t>
    </dgm:pt>
    <dgm:pt modelId="{C579C528-E87B-4CB5-BBED-1953A4C76B6E}" type="pres">
      <dgm:prSet presAssocID="{724A0685-AC9E-4C11-8355-CB58E3595C63}" presName="spacer" presStyleCnt="0"/>
      <dgm:spPr/>
      <dgm:t>
        <a:bodyPr/>
        <a:lstStyle/>
        <a:p>
          <a:endParaRPr lang="tr-TR"/>
        </a:p>
      </dgm:t>
    </dgm:pt>
    <dgm:pt modelId="{5A516F76-7C6E-4DB1-90E9-7C7A88BA8F71}" type="pres">
      <dgm:prSet presAssocID="{42EC5AA9-18D1-459F-8236-868836111317}" presName="parentText" presStyleLbl="node1" presStyleIdx="1" presStyleCnt="2">
        <dgm:presLayoutVars>
          <dgm:chMax val="0"/>
          <dgm:bulletEnabled val="1"/>
        </dgm:presLayoutVars>
      </dgm:prSet>
      <dgm:spPr/>
      <dgm:t>
        <a:bodyPr/>
        <a:lstStyle/>
        <a:p>
          <a:endParaRPr lang="tr-TR"/>
        </a:p>
      </dgm:t>
    </dgm:pt>
  </dgm:ptLst>
  <dgm:cxnLst>
    <dgm:cxn modelId="{F07CE653-E09B-483D-9AF3-CC0F548E2732}" type="presOf" srcId="{D8147D9F-56CE-4D5F-839E-743281E606B8}" destId="{26C9DA54-4B62-404D-A2AC-0D803A53A893}" srcOrd="0" destOrd="0" presId="urn:microsoft.com/office/officeart/2005/8/layout/vList2"/>
    <dgm:cxn modelId="{06A1EF7C-3155-4265-A3A4-F28AD9B9890B}" srcId="{6F4DBBCF-B173-431A-9D8E-218C1A9E4965}" destId="{D8147D9F-56CE-4D5F-839E-743281E606B8}" srcOrd="0" destOrd="0" parTransId="{269F6634-E369-40EA-83EC-09B3E79E80E1}" sibTransId="{724A0685-AC9E-4C11-8355-CB58E3595C63}"/>
    <dgm:cxn modelId="{20344637-C1C5-45E9-81E8-770C18B805F6}" srcId="{6F4DBBCF-B173-431A-9D8E-218C1A9E4965}" destId="{42EC5AA9-18D1-459F-8236-868836111317}" srcOrd="1" destOrd="0" parTransId="{A788B6D6-10FA-4906-A413-028883B5D36F}" sibTransId="{9088F34E-63D9-4F24-887F-7A6BC7A8A61D}"/>
    <dgm:cxn modelId="{92D03CC9-ADF0-4ECB-9FF3-1C22A2E958A1}" type="presOf" srcId="{42EC5AA9-18D1-459F-8236-868836111317}" destId="{5A516F76-7C6E-4DB1-90E9-7C7A88BA8F71}" srcOrd="0" destOrd="0" presId="urn:microsoft.com/office/officeart/2005/8/layout/vList2"/>
    <dgm:cxn modelId="{CD481910-1D25-4124-9508-BED501673910}" type="presOf" srcId="{6F4DBBCF-B173-431A-9D8E-218C1A9E4965}" destId="{9FB98CAC-4FCB-4A7D-B4BC-E7D734BFCEF3}" srcOrd="0" destOrd="0" presId="urn:microsoft.com/office/officeart/2005/8/layout/vList2"/>
    <dgm:cxn modelId="{FA9C6F3A-178A-460E-A423-E20EF2B654FD}" type="presParOf" srcId="{9FB98CAC-4FCB-4A7D-B4BC-E7D734BFCEF3}" destId="{26C9DA54-4B62-404D-A2AC-0D803A53A893}" srcOrd="0" destOrd="0" presId="urn:microsoft.com/office/officeart/2005/8/layout/vList2"/>
    <dgm:cxn modelId="{56A08AE3-22B1-422D-A75A-D6D8B9A10B7F}" type="presParOf" srcId="{9FB98CAC-4FCB-4A7D-B4BC-E7D734BFCEF3}" destId="{C579C528-E87B-4CB5-BBED-1953A4C76B6E}" srcOrd="1" destOrd="0" presId="urn:microsoft.com/office/officeart/2005/8/layout/vList2"/>
    <dgm:cxn modelId="{1EC5F42E-1860-40B0-A4B6-2D4F8C95BE37}" type="presParOf" srcId="{9FB98CAC-4FCB-4A7D-B4BC-E7D734BFCEF3}" destId="{5A516F76-7C6E-4DB1-90E9-7C7A88BA8F71}"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F69A20-85DE-4FBF-847E-D23B8FD52E47}" type="doc">
      <dgm:prSet loTypeId="urn:microsoft.com/office/officeart/2005/8/layout/vList2" loCatId="list" qsTypeId="urn:microsoft.com/office/officeart/2005/8/quickstyle/simple3" qsCatId="simple" csTypeId="urn:microsoft.com/office/officeart/2005/8/colors/accent2_2" csCatId="accent2" phldr="1"/>
      <dgm:spPr/>
      <dgm:t>
        <a:bodyPr/>
        <a:lstStyle/>
        <a:p>
          <a:endParaRPr lang="tr-TR"/>
        </a:p>
      </dgm:t>
    </dgm:pt>
    <dgm:pt modelId="{90EB508C-81D8-4148-B404-B2E228AC901B}">
      <dgm:prSet custT="1"/>
      <dgm:spPr/>
      <dgm:t>
        <a:bodyPr/>
        <a:lstStyle/>
        <a:p>
          <a:pPr algn="just" rtl="0"/>
          <a:r>
            <a:rPr lang="tr-TR" sz="1800" b="1" dirty="0" smtClean="0"/>
            <a:t>3- </a:t>
          </a:r>
          <a:r>
            <a:rPr lang="tr-TR" sz="1800" dirty="0" smtClean="0"/>
            <a:t>Disiplin soruşturmasının başlangıcından, dosyanın tamamlanmasına kadar her işlem, </a:t>
          </a:r>
          <a:r>
            <a:rPr lang="tr-TR" sz="1800" b="1" u="sng" dirty="0" smtClean="0"/>
            <a:t>yazılı</a:t>
          </a:r>
          <a:r>
            <a:rPr lang="tr-TR" sz="1800" dirty="0" smtClean="0"/>
            <a:t> olmalıdır. İdari yargıda, yazılı yargılama esas olduğundan, yapılan tüm işlemler yazılı bir şekilde soruşturma dosyasında bulunmalıdır.</a:t>
          </a:r>
          <a:endParaRPr lang="tr-TR" sz="1800" dirty="0"/>
        </a:p>
      </dgm:t>
    </dgm:pt>
    <dgm:pt modelId="{6ECF0503-C8B4-4862-A43D-4E8600CF4A1A}" type="parTrans" cxnId="{69FFFB83-5ACC-480B-943D-5B7B6870C5A8}">
      <dgm:prSet/>
      <dgm:spPr/>
      <dgm:t>
        <a:bodyPr/>
        <a:lstStyle/>
        <a:p>
          <a:pPr algn="just"/>
          <a:endParaRPr lang="tr-TR" sz="1800"/>
        </a:p>
      </dgm:t>
    </dgm:pt>
    <dgm:pt modelId="{B81F2C04-A858-43E8-A210-4D3A33D44CB1}" type="sibTrans" cxnId="{69FFFB83-5ACC-480B-943D-5B7B6870C5A8}">
      <dgm:prSet/>
      <dgm:spPr/>
      <dgm:t>
        <a:bodyPr/>
        <a:lstStyle/>
        <a:p>
          <a:pPr algn="just"/>
          <a:endParaRPr lang="tr-TR" sz="1800"/>
        </a:p>
      </dgm:t>
    </dgm:pt>
    <dgm:pt modelId="{34A83511-B0E8-4080-BE57-914AD33F0BBC}">
      <dgm:prSet custT="1"/>
      <dgm:spPr/>
      <dgm:t>
        <a:bodyPr/>
        <a:lstStyle/>
        <a:p>
          <a:pPr algn="just" rtl="0"/>
          <a:r>
            <a:rPr lang="tr-TR" sz="1800" b="1" dirty="0" smtClean="0"/>
            <a:t>4-</a:t>
          </a:r>
          <a:r>
            <a:rPr lang="tr-TR" sz="1800" dirty="0" smtClean="0"/>
            <a:t> Soruşturmacı, disiplin soruşturmasıyla ilgili bilgi ve belgeleri toplama, ifade alma, tanık dinleme, bilirkişiye başvurma, keşif yapma, inceleme yapma ve ilgili makamlarla yazışma yetkisini haizdir. Soruşturmacı, soruşturulan kişinin daha önce disiplin cezası, ödül, başarı belgesi vs. alıp almadığı hakkında Personel Daire Başkanlığımızdan yazılı bilgi talep etmeli, cevabi yazıyı soruşturma dosyasına eklemelidir. Disipline aykırı fiilin niteliğine göre, cezayı verecek disiplin amiri veya disiplin kurulunun, tekerrür ve alt ceza uygulamasında söz konusu belgeler gereklidir. </a:t>
          </a:r>
          <a:endParaRPr lang="tr-TR" sz="1800" dirty="0"/>
        </a:p>
      </dgm:t>
    </dgm:pt>
    <dgm:pt modelId="{1651C706-A227-4A52-9D66-A6BA0C4925BB}" type="parTrans" cxnId="{F154D58D-6B6A-4FBB-8A66-E23081C27877}">
      <dgm:prSet/>
      <dgm:spPr/>
      <dgm:t>
        <a:bodyPr/>
        <a:lstStyle/>
        <a:p>
          <a:pPr algn="just"/>
          <a:endParaRPr lang="tr-TR" sz="1800"/>
        </a:p>
      </dgm:t>
    </dgm:pt>
    <dgm:pt modelId="{B3D26ECA-C950-4EE0-8892-4ED1B1600FAE}" type="sibTrans" cxnId="{F154D58D-6B6A-4FBB-8A66-E23081C27877}">
      <dgm:prSet/>
      <dgm:spPr/>
      <dgm:t>
        <a:bodyPr/>
        <a:lstStyle/>
        <a:p>
          <a:pPr algn="just"/>
          <a:endParaRPr lang="tr-TR" sz="1800"/>
        </a:p>
      </dgm:t>
    </dgm:pt>
    <dgm:pt modelId="{0ED179E6-4E36-4700-9D7B-159E63F1C709}" type="pres">
      <dgm:prSet presAssocID="{FFF69A20-85DE-4FBF-847E-D23B8FD52E47}" presName="linear" presStyleCnt="0">
        <dgm:presLayoutVars>
          <dgm:animLvl val="lvl"/>
          <dgm:resizeHandles val="exact"/>
        </dgm:presLayoutVars>
      </dgm:prSet>
      <dgm:spPr/>
      <dgm:t>
        <a:bodyPr/>
        <a:lstStyle/>
        <a:p>
          <a:endParaRPr lang="tr-TR"/>
        </a:p>
      </dgm:t>
    </dgm:pt>
    <dgm:pt modelId="{DB845D80-9FD3-472F-B2F3-4910ABF766AE}" type="pres">
      <dgm:prSet presAssocID="{90EB508C-81D8-4148-B404-B2E228AC901B}" presName="parentText" presStyleLbl="node1" presStyleIdx="0" presStyleCnt="2" custScaleY="62756">
        <dgm:presLayoutVars>
          <dgm:chMax val="0"/>
          <dgm:bulletEnabled val="1"/>
        </dgm:presLayoutVars>
      </dgm:prSet>
      <dgm:spPr/>
      <dgm:t>
        <a:bodyPr/>
        <a:lstStyle/>
        <a:p>
          <a:endParaRPr lang="tr-TR"/>
        </a:p>
      </dgm:t>
    </dgm:pt>
    <dgm:pt modelId="{C068B3D7-878E-4B2F-BA44-0443E8033C83}" type="pres">
      <dgm:prSet presAssocID="{B81F2C04-A858-43E8-A210-4D3A33D44CB1}" presName="spacer" presStyleCnt="0"/>
      <dgm:spPr/>
      <dgm:t>
        <a:bodyPr/>
        <a:lstStyle/>
        <a:p>
          <a:endParaRPr lang="tr-TR"/>
        </a:p>
      </dgm:t>
    </dgm:pt>
    <dgm:pt modelId="{7E35854B-D4A4-4A70-B8C9-C55AF5D5655D}" type="pres">
      <dgm:prSet presAssocID="{34A83511-B0E8-4080-BE57-914AD33F0BBC}" presName="parentText" presStyleLbl="node1" presStyleIdx="1" presStyleCnt="2">
        <dgm:presLayoutVars>
          <dgm:chMax val="0"/>
          <dgm:bulletEnabled val="1"/>
        </dgm:presLayoutVars>
      </dgm:prSet>
      <dgm:spPr/>
      <dgm:t>
        <a:bodyPr/>
        <a:lstStyle/>
        <a:p>
          <a:endParaRPr lang="tr-TR"/>
        </a:p>
      </dgm:t>
    </dgm:pt>
  </dgm:ptLst>
  <dgm:cxnLst>
    <dgm:cxn modelId="{69FFFB83-5ACC-480B-943D-5B7B6870C5A8}" srcId="{FFF69A20-85DE-4FBF-847E-D23B8FD52E47}" destId="{90EB508C-81D8-4148-B404-B2E228AC901B}" srcOrd="0" destOrd="0" parTransId="{6ECF0503-C8B4-4862-A43D-4E8600CF4A1A}" sibTransId="{B81F2C04-A858-43E8-A210-4D3A33D44CB1}"/>
    <dgm:cxn modelId="{F154D58D-6B6A-4FBB-8A66-E23081C27877}" srcId="{FFF69A20-85DE-4FBF-847E-D23B8FD52E47}" destId="{34A83511-B0E8-4080-BE57-914AD33F0BBC}" srcOrd="1" destOrd="0" parTransId="{1651C706-A227-4A52-9D66-A6BA0C4925BB}" sibTransId="{B3D26ECA-C950-4EE0-8892-4ED1B1600FAE}"/>
    <dgm:cxn modelId="{69931819-95A6-46B3-A1E9-3DDF7F94305B}" type="presOf" srcId="{FFF69A20-85DE-4FBF-847E-D23B8FD52E47}" destId="{0ED179E6-4E36-4700-9D7B-159E63F1C709}" srcOrd="0" destOrd="0" presId="urn:microsoft.com/office/officeart/2005/8/layout/vList2"/>
    <dgm:cxn modelId="{0E7FC5C4-C698-4428-ADEF-4019322BF1FD}" type="presOf" srcId="{34A83511-B0E8-4080-BE57-914AD33F0BBC}" destId="{7E35854B-D4A4-4A70-B8C9-C55AF5D5655D}" srcOrd="0" destOrd="0" presId="urn:microsoft.com/office/officeart/2005/8/layout/vList2"/>
    <dgm:cxn modelId="{21CD998D-9086-47E2-A87D-01AEDC2933F3}" type="presOf" srcId="{90EB508C-81D8-4148-B404-B2E228AC901B}" destId="{DB845D80-9FD3-472F-B2F3-4910ABF766AE}" srcOrd="0" destOrd="0" presId="urn:microsoft.com/office/officeart/2005/8/layout/vList2"/>
    <dgm:cxn modelId="{BF73A97F-C3F9-478C-BCD6-29DD6745EF01}" type="presParOf" srcId="{0ED179E6-4E36-4700-9D7B-159E63F1C709}" destId="{DB845D80-9FD3-472F-B2F3-4910ABF766AE}" srcOrd="0" destOrd="0" presId="urn:microsoft.com/office/officeart/2005/8/layout/vList2"/>
    <dgm:cxn modelId="{571303D3-5ED0-4964-A3EF-71E0ACF8F406}" type="presParOf" srcId="{0ED179E6-4E36-4700-9D7B-159E63F1C709}" destId="{C068B3D7-878E-4B2F-BA44-0443E8033C83}" srcOrd="1" destOrd="0" presId="urn:microsoft.com/office/officeart/2005/8/layout/vList2"/>
    <dgm:cxn modelId="{C64D4E89-C87E-43A2-ACFB-4296789C001D}" type="presParOf" srcId="{0ED179E6-4E36-4700-9D7B-159E63F1C709}" destId="{7E35854B-D4A4-4A70-B8C9-C55AF5D5655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B95220-9CA6-429A-8CF0-516CCB17109F}" type="doc">
      <dgm:prSet loTypeId="urn:microsoft.com/office/officeart/2005/8/layout/vList2" loCatId="list" qsTypeId="urn:microsoft.com/office/officeart/2005/8/quickstyle/simple3" qsCatId="simple" csTypeId="urn:microsoft.com/office/officeart/2005/8/colors/accent2_2" csCatId="accent2" phldr="1"/>
      <dgm:spPr/>
      <dgm:t>
        <a:bodyPr/>
        <a:lstStyle/>
        <a:p>
          <a:endParaRPr lang="tr-TR"/>
        </a:p>
      </dgm:t>
    </dgm:pt>
    <dgm:pt modelId="{E71220B4-CA12-492D-B3D9-8F6494CB36EC}">
      <dgm:prSet/>
      <dgm:spPr/>
      <dgm:t>
        <a:bodyPr/>
        <a:lstStyle/>
        <a:p>
          <a:pPr algn="just" rtl="0"/>
          <a:r>
            <a:rPr lang="tr-TR" b="1" dirty="0" smtClean="0"/>
            <a:t>5-</a:t>
          </a:r>
          <a:r>
            <a:rPr lang="tr-TR" dirty="0" smtClean="0"/>
            <a:t> Soruşturmacı, öncelikle şikâyetçi var ise onun ifadesini almalı, daha sonra tanık dinleyecek ise tanık ifadelerini almalı, başka deliller var ise onları topladıktan sonra soruşturulanın savunmasını almalıdır. </a:t>
          </a:r>
          <a:r>
            <a:rPr lang="tr-TR" b="0" i="1" u="sng" dirty="0" smtClean="0"/>
            <a:t>Soruşturmanın başlangıcında, ilk iş olarak soruşturulan savunması alınmamalıdır. Şikâyetçi ve tanık ifadeleri alınıp diğer deliller toplandıktan sonra bu işlem yapılmalıdır.</a:t>
          </a:r>
          <a:r>
            <a:rPr lang="tr-TR" dirty="0" smtClean="0"/>
            <a:t> Tanık ifadeleri yeminli bir şekilde alınmalıdır. Şikâyetçi ifadesi ve soruşturulanın savunmasında, yemin teklif edilmemelidir. </a:t>
          </a:r>
          <a:endParaRPr lang="tr-TR" dirty="0"/>
        </a:p>
      </dgm:t>
    </dgm:pt>
    <dgm:pt modelId="{89639A00-BDCE-4A79-AB34-9BFA4CDEE5D3}" type="parTrans" cxnId="{375F7339-2D71-4DBC-A07F-50DE3C3296A6}">
      <dgm:prSet/>
      <dgm:spPr/>
      <dgm:t>
        <a:bodyPr/>
        <a:lstStyle/>
        <a:p>
          <a:pPr algn="just"/>
          <a:endParaRPr lang="tr-TR"/>
        </a:p>
      </dgm:t>
    </dgm:pt>
    <dgm:pt modelId="{B587B4B3-F15E-48B5-A7C1-070BA9F31C0F}" type="sibTrans" cxnId="{375F7339-2D71-4DBC-A07F-50DE3C3296A6}">
      <dgm:prSet/>
      <dgm:spPr/>
      <dgm:t>
        <a:bodyPr/>
        <a:lstStyle/>
        <a:p>
          <a:pPr algn="just"/>
          <a:endParaRPr lang="tr-TR"/>
        </a:p>
      </dgm:t>
    </dgm:pt>
    <dgm:pt modelId="{BF615274-F822-4F72-B228-024DC13FB757}">
      <dgm:prSet/>
      <dgm:spPr/>
      <dgm:t>
        <a:bodyPr/>
        <a:lstStyle/>
        <a:p>
          <a:pPr algn="just" rtl="0"/>
          <a:r>
            <a:rPr lang="tr-TR" b="1" dirty="0" smtClean="0"/>
            <a:t>6-</a:t>
          </a:r>
          <a:r>
            <a:rPr lang="tr-TR" dirty="0" smtClean="0"/>
            <a:t> Soruşturmacı, soruşturma sonunda soruşturma raporu hazırlamalıdır. Soruşturma raporunda, bulunması gerekenler Müşavirliğimizin sitesinde mevcuttur. Hazırlanan soruşturma raporunda, gerekçeleriyle birlikte ceza teklif edilir  veya ceza verilmemesi yönünde kanaat belirtilir.  </a:t>
          </a:r>
          <a:endParaRPr lang="tr-TR" dirty="0"/>
        </a:p>
      </dgm:t>
    </dgm:pt>
    <dgm:pt modelId="{FBA6CA6B-3498-4D30-A852-612C8C187DE0}" type="parTrans" cxnId="{7BCD1E4D-4DFE-4F53-9D2E-D5549C050FEC}">
      <dgm:prSet/>
      <dgm:spPr/>
      <dgm:t>
        <a:bodyPr/>
        <a:lstStyle/>
        <a:p>
          <a:pPr algn="just"/>
          <a:endParaRPr lang="tr-TR"/>
        </a:p>
      </dgm:t>
    </dgm:pt>
    <dgm:pt modelId="{C3A30412-0ED1-4B3A-937E-67FC029179BE}" type="sibTrans" cxnId="{7BCD1E4D-4DFE-4F53-9D2E-D5549C050FEC}">
      <dgm:prSet/>
      <dgm:spPr/>
      <dgm:t>
        <a:bodyPr/>
        <a:lstStyle/>
        <a:p>
          <a:pPr algn="just"/>
          <a:endParaRPr lang="tr-TR"/>
        </a:p>
      </dgm:t>
    </dgm:pt>
    <dgm:pt modelId="{3B2C328E-A7DC-4002-82C0-1240397C2890}" type="pres">
      <dgm:prSet presAssocID="{D5B95220-9CA6-429A-8CF0-516CCB17109F}" presName="linear" presStyleCnt="0">
        <dgm:presLayoutVars>
          <dgm:animLvl val="lvl"/>
          <dgm:resizeHandles val="exact"/>
        </dgm:presLayoutVars>
      </dgm:prSet>
      <dgm:spPr/>
      <dgm:t>
        <a:bodyPr/>
        <a:lstStyle/>
        <a:p>
          <a:endParaRPr lang="tr-TR"/>
        </a:p>
      </dgm:t>
    </dgm:pt>
    <dgm:pt modelId="{70E5F396-110F-40A7-9E01-8514390CB68F}" type="pres">
      <dgm:prSet presAssocID="{E71220B4-CA12-492D-B3D9-8F6494CB36EC}" presName="parentText" presStyleLbl="node1" presStyleIdx="0" presStyleCnt="2">
        <dgm:presLayoutVars>
          <dgm:chMax val="0"/>
          <dgm:bulletEnabled val="1"/>
        </dgm:presLayoutVars>
      </dgm:prSet>
      <dgm:spPr/>
      <dgm:t>
        <a:bodyPr/>
        <a:lstStyle/>
        <a:p>
          <a:endParaRPr lang="tr-TR"/>
        </a:p>
      </dgm:t>
    </dgm:pt>
    <dgm:pt modelId="{2E7FFEC1-2048-4370-86B8-08AE7BF7883F}" type="pres">
      <dgm:prSet presAssocID="{B587B4B3-F15E-48B5-A7C1-070BA9F31C0F}" presName="spacer" presStyleCnt="0"/>
      <dgm:spPr/>
    </dgm:pt>
    <dgm:pt modelId="{F762CA9E-28B4-4F9D-B39C-2F91798FC0D8}" type="pres">
      <dgm:prSet presAssocID="{BF615274-F822-4F72-B228-024DC13FB757}" presName="parentText" presStyleLbl="node1" presStyleIdx="1" presStyleCnt="2">
        <dgm:presLayoutVars>
          <dgm:chMax val="0"/>
          <dgm:bulletEnabled val="1"/>
        </dgm:presLayoutVars>
      </dgm:prSet>
      <dgm:spPr/>
      <dgm:t>
        <a:bodyPr/>
        <a:lstStyle/>
        <a:p>
          <a:endParaRPr lang="tr-TR"/>
        </a:p>
      </dgm:t>
    </dgm:pt>
  </dgm:ptLst>
  <dgm:cxnLst>
    <dgm:cxn modelId="{98CA45B0-9811-4B43-A922-81D7A56EB272}" type="presOf" srcId="{E71220B4-CA12-492D-B3D9-8F6494CB36EC}" destId="{70E5F396-110F-40A7-9E01-8514390CB68F}" srcOrd="0" destOrd="0" presId="urn:microsoft.com/office/officeart/2005/8/layout/vList2"/>
    <dgm:cxn modelId="{D2400C7D-05F3-4D21-9048-257FBC680BFD}" type="presOf" srcId="{BF615274-F822-4F72-B228-024DC13FB757}" destId="{F762CA9E-28B4-4F9D-B39C-2F91798FC0D8}" srcOrd="0" destOrd="0" presId="urn:microsoft.com/office/officeart/2005/8/layout/vList2"/>
    <dgm:cxn modelId="{7BCD1E4D-4DFE-4F53-9D2E-D5549C050FEC}" srcId="{D5B95220-9CA6-429A-8CF0-516CCB17109F}" destId="{BF615274-F822-4F72-B228-024DC13FB757}" srcOrd="1" destOrd="0" parTransId="{FBA6CA6B-3498-4D30-A852-612C8C187DE0}" sibTransId="{C3A30412-0ED1-4B3A-937E-67FC029179BE}"/>
    <dgm:cxn modelId="{EC2B3612-63C7-41B5-89F4-84E50F91B4D1}" type="presOf" srcId="{D5B95220-9CA6-429A-8CF0-516CCB17109F}" destId="{3B2C328E-A7DC-4002-82C0-1240397C2890}" srcOrd="0" destOrd="0" presId="urn:microsoft.com/office/officeart/2005/8/layout/vList2"/>
    <dgm:cxn modelId="{375F7339-2D71-4DBC-A07F-50DE3C3296A6}" srcId="{D5B95220-9CA6-429A-8CF0-516CCB17109F}" destId="{E71220B4-CA12-492D-B3D9-8F6494CB36EC}" srcOrd="0" destOrd="0" parTransId="{89639A00-BDCE-4A79-AB34-9BFA4CDEE5D3}" sibTransId="{B587B4B3-F15E-48B5-A7C1-070BA9F31C0F}"/>
    <dgm:cxn modelId="{81FC8E35-D677-4561-8742-BE7E18A2CE84}" type="presParOf" srcId="{3B2C328E-A7DC-4002-82C0-1240397C2890}" destId="{70E5F396-110F-40A7-9E01-8514390CB68F}" srcOrd="0" destOrd="0" presId="urn:microsoft.com/office/officeart/2005/8/layout/vList2"/>
    <dgm:cxn modelId="{CA394E7E-B23E-444A-8CF5-2788510A554C}" type="presParOf" srcId="{3B2C328E-A7DC-4002-82C0-1240397C2890}" destId="{2E7FFEC1-2048-4370-86B8-08AE7BF7883F}" srcOrd="1" destOrd="0" presId="urn:microsoft.com/office/officeart/2005/8/layout/vList2"/>
    <dgm:cxn modelId="{AF059EB4-5246-4281-AC8A-B9DBB38014B4}" type="presParOf" srcId="{3B2C328E-A7DC-4002-82C0-1240397C2890}" destId="{F762CA9E-28B4-4F9D-B39C-2F91798FC0D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7B46FC-5F44-41DF-9C1F-73749B1FEE2C}" type="doc">
      <dgm:prSet loTypeId="urn:microsoft.com/office/officeart/2005/8/layout/vList2" loCatId="list" qsTypeId="urn:microsoft.com/office/officeart/2005/8/quickstyle/simple3" qsCatId="simple" csTypeId="urn:microsoft.com/office/officeart/2005/8/colors/accent2_2" csCatId="accent2" phldr="1"/>
      <dgm:spPr/>
      <dgm:t>
        <a:bodyPr/>
        <a:lstStyle/>
        <a:p>
          <a:endParaRPr lang="tr-TR"/>
        </a:p>
      </dgm:t>
    </dgm:pt>
    <dgm:pt modelId="{72BCE4A2-339C-481B-AEF4-1430B78E719B}">
      <dgm:prSet custT="1"/>
      <dgm:spPr/>
      <dgm:t>
        <a:bodyPr/>
        <a:lstStyle/>
        <a:p>
          <a:pPr algn="just" rtl="0"/>
          <a:r>
            <a:rPr lang="tr-TR" sz="1800" b="1" dirty="0" smtClean="0"/>
            <a:t>7-</a:t>
          </a:r>
          <a:r>
            <a:rPr lang="tr-TR" sz="1800" dirty="0" smtClean="0"/>
            <a:t> Soruşturmacı, soruşturma raporunu ve ekleriyle birlikte soruşturma dosyasını, dizi pusulası düzenleyip soruşturma açan birime teslim etmelidir.</a:t>
          </a:r>
          <a:endParaRPr lang="tr-TR" sz="1800" dirty="0"/>
        </a:p>
      </dgm:t>
    </dgm:pt>
    <dgm:pt modelId="{3136E87B-9EE9-4695-98A2-E984EFF9E04E}" type="parTrans" cxnId="{C39E0DF9-24A4-417B-9972-BAFF544A614B}">
      <dgm:prSet/>
      <dgm:spPr/>
      <dgm:t>
        <a:bodyPr/>
        <a:lstStyle/>
        <a:p>
          <a:endParaRPr lang="tr-TR" sz="1800"/>
        </a:p>
      </dgm:t>
    </dgm:pt>
    <dgm:pt modelId="{D0111611-C61C-4126-814A-1628C2AEEFCA}" type="sibTrans" cxnId="{C39E0DF9-24A4-417B-9972-BAFF544A614B}">
      <dgm:prSet/>
      <dgm:spPr/>
      <dgm:t>
        <a:bodyPr/>
        <a:lstStyle/>
        <a:p>
          <a:endParaRPr lang="tr-TR" sz="1800"/>
        </a:p>
      </dgm:t>
    </dgm:pt>
    <dgm:pt modelId="{2391AAA8-C14F-41A3-998B-6ADB4C7FCCCD}">
      <dgm:prSet custT="1"/>
      <dgm:spPr/>
      <dgm:t>
        <a:bodyPr/>
        <a:lstStyle/>
        <a:p>
          <a:pPr algn="just" rtl="0"/>
          <a:r>
            <a:rPr lang="tr-TR" sz="1800" b="1" dirty="0" smtClean="0"/>
            <a:t>8-</a:t>
          </a:r>
          <a:r>
            <a:rPr lang="tr-TR" sz="1800" dirty="0" smtClean="0"/>
            <a:t> Disiplin cezası vermeye yetkili makamlar, soruşturmada eksiklik olduğunun tespiti halinde eksikliklerin giderilmesi amacıyla dosyayı iade edebilir,  soruşturmacı tarafından önerilen disiplin cezasını aynen verebilir, hafifletebilir veya reddedebilir. Teklif edilen cezanın reddedilmesi halinde ilgili disiplin amiri ya da kurulu tarafından ret gerekçesine uygun olarak en geç üç ay içerisinde yeni işlem tesis edilebilir.</a:t>
          </a:r>
          <a:endParaRPr lang="tr-TR" sz="1800" dirty="0"/>
        </a:p>
      </dgm:t>
    </dgm:pt>
    <dgm:pt modelId="{B943581E-B9AF-4031-A930-B2D640501363}" type="parTrans" cxnId="{A7266692-0FB6-4713-8C75-195B77C7CF5E}">
      <dgm:prSet/>
      <dgm:spPr/>
      <dgm:t>
        <a:bodyPr/>
        <a:lstStyle/>
        <a:p>
          <a:endParaRPr lang="tr-TR" sz="1800"/>
        </a:p>
      </dgm:t>
    </dgm:pt>
    <dgm:pt modelId="{1251B8FB-4895-4FFB-93DE-56DC68121945}" type="sibTrans" cxnId="{A7266692-0FB6-4713-8C75-195B77C7CF5E}">
      <dgm:prSet/>
      <dgm:spPr/>
      <dgm:t>
        <a:bodyPr/>
        <a:lstStyle/>
        <a:p>
          <a:endParaRPr lang="tr-TR" sz="1800"/>
        </a:p>
      </dgm:t>
    </dgm:pt>
    <dgm:pt modelId="{ECA435CC-B13B-4532-A1B4-A77EF0FBB9A3}" type="pres">
      <dgm:prSet presAssocID="{737B46FC-5F44-41DF-9C1F-73749B1FEE2C}" presName="linear" presStyleCnt="0">
        <dgm:presLayoutVars>
          <dgm:animLvl val="lvl"/>
          <dgm:resizeHandles val="exact"/>
        </dgm:presLayoutVars>
      </dgm:prSet>
      <dgm:spPr/>
      <dgm:t>
        <a:bodyPr/>
        <a:lstStyle/>
        <a:p>
          <a:endParaRPr lang="tr-TR"/>
        </a:p>
      </dgm:t>
    </dgm:pt>
    <dgm:pt modelId="{273DB2E0-A49A-4008-AA54-A3829C7F5564}" type="pres">
      <dgm:prSet presAssocID="{72BCE4A2-339C-481B-AEF4-1430B78E719B}" presName="parentText" presStyleLbl="node1" presStyleIdx="0" presStyleCnt="2" custScaleY="74934">
        <dgm:presLayoutVars>
          <dgm:chMax val="0"/>
          <dgm:bulletEnabled val="1"/>
        </dgm:presLayoutVars>
      </dgm:prSet>
      <dgm:spPr/>
      <dgm:t>
        <a:bodyPr/>
        <a:lstStyle/>
        <a:p>
          <a:endParaRPr lang="tr-TR"/>
        </a:p>
      </dgm:t>
    </dgm:pt>
    <dgm:pt modelId="{89598278-4A3E-4AAE-AD9F-3977E77C266E}" type="pres">
      <dgm:prSet presAssocID="{D0111611-C61C-4126-814A-1628C2AEEFCA}" presName="spacer" presStyleCnt="0"/>
      <dgm:spPr/>
    </dgm:pt>
    <dgm:pt modelId="{4D87636C-6FC4-4D79-99C4-489CD1435B33}" type="pres">
      <dgm:prSet presAssocID="{2391AAA8-C14F-41A3-998B-6ADB4C7FCCCD}" presName="parentText" presStyleLbl="node1" presStyleIdx="1" presStyleCnt="2" custScaleY="120513">
        <dgm:presLayoutVars>
          <dgm:chMax val="0"/>
          <dgm:bulletEnabled val="1"/>
        </dgm:presLayoutVars>
      </dgm:prSet>
      <dgm:spPr/>
      <dgm:t>
        <a:bodyPr/>
        <a:lstStyle/>
        <a:p>
          <a:endParaRPr lang="tr-TR"/>
        </a:p>
      </dgm:t>
    </dgm:pt>
  </dgm:ptLst>
  <dgm:cxnLst>
    <dgm:cxn modelId="{C39E0DF9-24A4-417B-9972-BAFF544A614B}" srcId="{737B46FC-5F44-41DF-9C1F-73749B1FEE2C}" destId="{72BCE4A2-339C-481B-AEF4-1430B78E719B}" srcOrd="0" destOrd="0" parTransId="{3136E87B-9EE9-4695-98A2-E984EFF9E04E}" sibTransId="{D0111611-C61C-4126-814A-1628C2AEEFCA}"/>
    <dgm:cxn modelId="{870087D1-88C1-420F-B9B5-1925A83B90A5}" type="presOf" srcId="{737B46FC-5F44-41DF-9C1F-73749B1FEE2C}" destId="{ECA435CC-B13B-4532-A1B4-A77EF0FBB9A3}" srcOrd="0" destOrd="0" presId="urn:microsoft.com/office/officeart/2005/8/layout/vList2"/>
    <dgm:cxn modelId="{240B79F0-BC22-4022-A718-E44F926186BA}" type="presOf" srcId="{72BCE4A2-339C-481B-AEF4-1430B78E719B}" destId="{273DB2E0-A49A-4008-AA54-A3829C7F5564}" srcOrd="0" destOrd="0" presId="urn:microsoft.com/office/officeart/2005/8/layout/vList2"/>
    <dgm:cxn modelId="{1458739A-68EE-486F-89C4-B8D2883496FE}" type="presOf" srcId="{2391AAA8-C14F-41A3-998B-6ADB4C7FCCCD}" destId="{4D87636C-6FC4-4D79-99C4-489CD1435B33}" srcOrd="0" destOrd="0" presId="urn:microsoft.com/office/officeart/2005/8/layout/vList2"/>
    <dgm:cxn modelId="{A7266692-0FB6-4713-8C75-195B77C7CF5E}" srcId="{737B46FC-5F44-41DF-9C1F-73749B1FEE2C}" destId="{2391AAA8-C14F-41A3-998B-6ADB4C7FCCCD}" srcOrd="1" destOrd="0" parTransId="{B943581E-B9AF-4031-A930-B2D640501363}" sibTransId="{1251B8FB-4895-4FFB-93DE-56DC68121945}"/>
    <dgm:cxn modelId="{EA2873D7-6120-4CB7-ABBE-A1D44912B6AE}" type="presParOf" srcId="{ECA435CC-B13B-4532-A1B4-A77EF0FBB9A3}" destId="{273DB2E0-A49A-4008-AA54-A3829C7F5564}" srcOrd="0" destOrd="0" presId="urn:microsoft.com/office/officeart/2005/8/layout/vList2"/>
    <dgm:cxn modelId="{2D4DAA1F-B021-4ADE-AB1A-2F9CBCF19FC1}" type="presParOf" srcId="{ECA435CC-B13B-4532-A1B4-A77EF0FBB9A3}" destId="{89598278-4A3E-4AAE-AD9F-3977E77C266E}" srcOrd="1" destOrd="0" presId="urn:microsoft.com/office/officeart/2005/8/layout/vList2"/>
    <dgm:cxn modelId="{116B55B7-323C-4ECB-8282-ADEB26148C49}" type="presParOf" srcId="{ECA435CC-B13B-4532-A1B4-A77EF0FBB9A3}" destId="{4D87636C-6FC4-4D79-99C4-489CD1435B3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B29950-C440-4341-9DF7-48BDB0A27CE2}" type="doc">
      <dgm:prSet loTypeId="urn:microsoft.com/office/officeart/2005/8/layout/vList2" loCatId="list" qsTypeId="urn:microsoft.com/office/officeart/2005/8/quickstyle/simple3" qsCatId="simple" csTypeId="urn:microsoft.com/office/officeart/2005/8/colors/accent2_2" csCatId="accent2" phldr="1"/>
      <dgm:spPr/>
      <dgm:t>
        <a:bodyPr/>
        <a:lstStyle/>
        <a:p>
          <a:endParaRPr lang="tr-TR"/>
        </a:p>
      </dgm:t>
    </dgm:pt>
    <dgm:pt modelId="{685249DF-171D-4A20-A97C-B4C12751EF9C}">
      <dgm:prSet custT="1"/>
      <dgm:spPr/>
      <dgm:t>
        <a:bodyPr/>
        <a:lstStyle/>
        <a:p>
          <a:pPr algn="just" rtl="0"/>
          <a:r>
            <a:rPr lang="tr-TR" sz="1800" b="1" dirty="0" smtClean="0"/>
            <a:t>9-</a:t>
          </a:r>
          <a:r>
            <a:rPr lang="tr-TR" sz="1800" dirty="0" smtClean="0"/>
            <a:t> Disiplin cezası vermeye yetkili makamlar, verilecek disiplin cezasına göre değişmektedir. Mevzuat kontrol edilerek disiplin cezasının tesisinde yetkili makam tespit edilmelidir. (Disiplin amiri/ disiplin kurulu/ yüksek disiplin kurulu) Yetki, kamu düzenine ilişkin olup yetkisiz bir makam tarafından verilen disiplin cezası, idari yargıda mutlak iptal sebebidir. </a:t>
          </a:r>
          <a:endParaRPr lang="tr-TR" sz="1800" dirty="0"/>
        </a:p>
      </dgm:t>
    </dgm:pt>
    <dgm:pt modelId="{CAA0C9DB-CBEA-4CF4-A944-600004D9D834}" type="parTrans" cxnId="{2163F2AE-1E57-414C-B35E-8369812F9382}">
      <dgm:prSet/>
      <dgm:spPr/>
      <dgm:t>
        <a:bodyPr/>
        <a:lstStyle/>
        <a:p>
          <a:pPr algn="just"/>
          <a:endParaRPr lang="tr-TR" sz="1800"/>
        </a:p>
      </dgm:t>
    </dgm:pt>
    <dgm:pt modelId="{B84633B6-632F-43DC-BBD6-DC5EC70EB9CF}" type="sibTrans" cxnId="{2163F2AE-1E57-414C-B35E-8369812F9382}">
      <dgm:prSet/>
      <dgm:spPr/>
      <dgm:t>
        <a:bodyPr/>
        <a:lstStyle/>
        <a:p>
          <a:pPr algn="just"/>
          <a:endParaRPr lang="tr-TR" sz="1800"/>
        </a:p>
      </dgm:t>
    </dgm:pt>
    <dgm:pt modelId="{84D2D84A-6FE6-4756-AC90-1E2DE6937076}">
      <dgm:prSet custT="1"/>
      <dgm:spPr/>
      <dgm:t>
        <a:bodyPr/>
        <a:lstStyle/>
        <a:p>
          <a:pPr algn="just" rtl="0"/>
          <a:r>
            <a:rPr lang="tr-TR" sz="1800" b="1" dirty="0" smtClean="0"/>
            <a:t>10-</a:t>
          </a:r>
          <a:r>
            <a:rPr lang="tr-TR" sz="1800" dirty="0" smtClean="0"/>
            <a:t>Soruşturulan kişiye, savunma hakkının tam olarak sağlanması için, soruşturmacının almış olduğu savunma yanında disiplin cezası verecek yetkili makam tarafından, disiplin cezasına konu fiil ve önerilen ceza teklifi de belirtilerek son savunma alınmalıdır.</a:t>
          </a:r>
          <a:endParaRPr lang="tr-TR" sz="1800" dirty="0"/>
        </a:p>
      </dgm:t>
    </dgm:pt>
    <dgm:pt modelId="{0DD56656-1BC9-4689-AF27-D71DCEEADB95}" type="parTrans" cxnId="{8C5B28A7-EA94-4A07-9885-A451A729FADF}">
      <dgm:prSet/>
      <dgm:spPr/>
      <dgm:t>
        <a:bodyPr/>
        <a:lstStyle/>
        <a:p>
          <a:pPr algn="just"/>
          <a:endParaRPr lang="tr-TR" sz="1800"/>
        </a:p>
      </dgm:t>
    </dgm:pt>
    <dgm:pt modelId="{6EF35907-BE59-4360-B813-7A105459D596}" type="sibTrans" cxnId="{8C5B28A7-EA94-4A07-9885-A451A729FADF}">
      <dgm:prSet/>
      <dgm:spPr/>
      <dgm:t>
        <a:bodyPr/>
        <a:lstStyle/>
        <a:p>
          <a:pPr algn="just"/>
          <a:endParaRPr lang="tr-TR" sz="1800"/>
        </a:p>
      </dgm:t>
    </dgm:pt>
    <dgm:pt modelId="{1AF5BE2F-08B9-4726-9088-77B35E656614}" type="pres">
      <dgm:prSet presAssocID="{B6B29950-C440-4341-9DF7-48BDB0A27CE2}" presName="linear" presStyleCnt="0">
        <dgm:presLayoutVars>
          <dgm:animLvl val="lvl"/>
          <dgm:resizeHandles val="exact"/>
        </dgm:presLayoutVars>
      </dgm:prSet>
      <dgm:spPr/>
      <dgm:t>
        <a:bodyPr/>
        <a:lstStyle/>
        <a:p>
          <a:endParaRPr lang="tr-TR"/>
        </a:p>
      </dgm:t>
    </dgm:pt>
    <dgm:pt modelId="{4DD8D8A7-191B-48B6-8F70-0D5BB2D5857E}" type="pres">
      <dgm:prSet presAssocID="{685249DF-171D-4A20-A97C-B4C12751EF9C}" presName="parentText" presStyleLbl="node1" presStyleIdx="0" presStyleCnt="2">
        <dgm:presLayoutVars>
          <dgm:chMax val="0"/>
          <dgm:bulletEnabled val="1"/>
        </dgm:presLayoutVars>
      </dgm:prSet>
      <dgm:spPr/>
      <dgm:t>
        <a:bodyPr/>
        <a:lstStyle/>
        <a:p>
          <a:endParaRPr lang="tr-TR"/>
        </a:p>
      </dgm:t>
    </dgm:pt>
    <dgm:pt modelId="{E344BC58-9F42-4CFF-B7A4-69253D376A84}" type="pres">
      <dgm:prSet presAssocID="{B84633B6-632F-43DC-BBD6-DC5EC70EB9CF}" presName="spacer" presStyleCnt="0"/>
      <dgm:spPr/>
    </dgm:pt>
    <dgm:pt modelId="{EBC03291-38DF-4471-8058-976CAB7AA760}" type="pres">
      <dgm:prSet presAssocID="{84D2D84A-6FE6-4756-AC90-1E2DE6937076}" presName="parentText" presStyleLbl="node1" presStyleIdx="1" presStyleCnt="2">
        <dgm:presLayoutVars>
          <dgm:chMax val="0"/>
          <dgm:bulletEnabled val="1"/>
        </dgm:presLayoutVars>
      </dgm:prSet>
      <dgm:spPr/>
      <dgm:t>
        <a:bodyPr/>
        <a:lstStyle/>
        <a:p>
          <a:endParaRPr lang="tr-TR"/>
        </a:p>
      </dgm:t>
    </dgm:pt>
  </dgm:ptLst>
  <dgm:cxnLst>
    <dgm:cxn modelId="{2163F2AE-1E57-414C-B35E-8369812F9382}" srcId="{B6B29950-C440-4341-9DF7-48BDB0A27CE2}" destId="{685249DF-171D-4A20-A97C-B4C12751EF9C}" srcOrd="0" destOrd="0" parTransId="{CAA0C9DB-CBEA-4CF4-A944-600004D9D834}" sibTransId="{B84633B6-632F-43DC-BBD6-DC5EC70EB9CF}"/>
    <dgm:cxn modelId="{5B13EED1-C085-497F-A151-1DEA8644C043}" type="presOf" srcId="{685249DF-171D-4A20-A97C-B4C12751EF9C}" destId="{4DD8D8A7-191B-48B6-8F70-0D5BB2D5857E}" srcOrd="0" destOrd="0" presId="urn:microsoft.com/office/officeart/2005/8/layout/vList2"/>
    <dgm:cxn modelId="{6C18FBA5-DB12-4D76-8BF6-D98FE0B6B684}" type="presOf" srcId="{B6B29950-C440-4341-9DF7-48BDB0A27CE2}" destId="{1AF5BE2F-08B9-4726-9088-77B35E656614}" srcOrd="0" destOrd="0" presId="urn:microsoft.com/office/officeart/2005/8/layout/vList2"/>
    <dgm:cxn modelId="{60A5308E-1D9F-4761-BB0D-5E2F53453CE2}" type="presOf" srcId="{84D2D84A-6FE6-4756-AC90-1E2DE6937076}" destId="{EBC03291-38DF-4471-8058-976CAB7AA760}" srcOrd="0" destOrd="0" presId="urn:microsoft.com/office/officeart/2005/8/layout/vList2"/>
    <dgm:cxn modelId="{8C5B28A7-EA94-4A07-9885-A451A729FADF}" srcId="{B6B29950-C440-4341-9DF7-48BDB0A27CE2}" destId="{84D2D84A-6FE6-4756-AC90-1E2DE6937076}" srcOrd="1" destOrd="0" parTransId="{0DD56656-1BC9-4689-AF27-D71DCEEADB95}" sibTransId="{6EF35907-BE59-4360-B813-7A105459D596}"/>
    <dgm:cxn modelId="{07E3C03B-02EF-4E57-A2C9-CE0D69EC632C}" type="presParOf" srcId="{1AF5BE2F-08B9-4726-9088-77B35E656614}" destId="{4DD8D8A7-191B-48B6-8F70-0D5BB2D5857E}" srcOrd="0" destOrd="0" presId="urn:microsoft.com/office/officeart/2005/8/layout/vList2"/>
    <dgm:cxn modelId="{F06587A4-3D3B-4FE2-AA34-36C6F91CE68A}" type="presParOf" srcId="{1AF5BE2F-08B9-4726-9088-77B35E656614}" destId="{E344BC58-9F42-4CFF-B7A4-69253D376A84}" srcOrd="1" destOrd="0" presId="urn:microsoft.com/office/officeart/2005/8/layout/vList2"/>
    <dgm:cxn modelId="{1AEE4F8E-CD58-4264-8A09-55FFBD23ADC2}" type="presParOf" srcId="{1AF5BE2F-08B9-4726-9088-77B35E656614}" destId="{EBC03291-38DF-4471-8058-976CAB7AA76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4C36F9-50DE-4022-AD68-17CC92071808}" type="doc">
      <dgm:prSet loTypeId="urn:microsoft.com/office/officeart/2005/8/layout/vList2" loCatId="list" qsTypeId="urn:microsoft.com/office/officeart/2005/8/quickstyle/simple3" qsCatId="simple" csTypeId="urn:microsoft.com/office/officeart/2005/8/colors/accent2_2" csCatId="accent2" phldr="1"/>
      <dgm:spPr/>
      <dgm:t>
        <a:bodyPr/>
        <a:lstStyle/>
        <a:p>
          <a:endParaRPr lang="tr-TR"/>
        </a:p>
      </dgm:t>
    </dgm:pt>
    <dgm:pt modelId="{05696AB8-48A4-42B8-B1CF-7582B06F6236}">
      <dgm:prSet custT="1"/>
      <dgm:spPr/>
      <dgm:t>
        <a:bodyPr/>
        <a:lstStyle/>
        <a:p>
          <a:pPr algn="just" rtl="0"/>
          <a:r>
            <a:rPr lang="tr-TR" sz="1800" b="1" dirty="0" smtClean="0"/>
            <a:t>11-</a:t>
          </a:r>
          <a:r>
            <a:rPr lang="tr-TR" sz="1800" dirty="0" smtClean="0"/>
            <a:t> Soruşturma süreci sonunda tesis edilen işlem, kişiye tebliğ edilmelidir. Disiplin cezasının tebliğine ilişkin yazıda, ilgili kişiye itiraz usul ve süresi açıkça belirtilmelidir. </a:t>
          </a:r>
          <a:r>
            <a:rPr lang="tr-TR" sz="1800" i="1" u="sng" dirty="0" smtClean="0"/>
            <a:t>Örneğin; disiplin soruşturması sonucu uyarma cezası tesis edilmiş ise, soruşturulan kişiye disiplin cezasını bildiren yazıda, Fakültemiz Disiplin Kuruluna yedi gün içerisinde itiraz ve idari yargıda atmış gün içerisinde dava açma hakkınız bulunmaktadır</a:t>
          </a:r>
          <a:r>
            <a:rPr lang="tr-TR" sz="1800" i="1" dirty="0" smtClean="0"/>
            <a:t> ibaresi de yazılmalıdır.</a:t>
          </a:r>
          <a:endParaRPr lang="tr-TR" sz="1800" i="1" dirty="0"/>
        </a:p>
      </dgm:t>
    </dgm:pt>
    <dgm:pt modelId="{7B82D020-48C8-4044-924D-FAE3B3EBBD8F}" type="parTrans" cxnId="{95866B80-8E1E-4F5B-A165-9226AAD135C2}">
      <dgm:prSet/>
      <dgm:spPr/>
      <dgm:t>
        <a:bodyPr/>
        <a:lstStyle/>
        <a:p>
          <a:pPr algn="just"/>
          <a:endParaRPr lang="tr-TR" sz="1800"/>
        </a:p>
      </dgm:t>
    </dgm:pt>
    <dgm:pt modelId="{E2791371-48EA-43A1-A3B0-5010C67A3454}" type="sibTrans" cxnId="{95866B80-8E1E-4F5B-A165-9226AAD135C2}">
      <dgm:prSet/>
      <dgm:spPr/>
      <dgm:t>
        <a:bodyPr/>
        <a:lstStyle/>
        <a:p>
          <a:pPr algn="just"/>
          <a:endParaRPr lang="tr-TR" sz="1800"/>
        </a:p>
      </dgm:t>
    </dgm:pt>
    <dgm:pt modelId="{61D40BDC-A5D0-438E-881F-600EC34D08C9}">
      <dgm:prSet custT="1"/>
      <dgm:spPr/>
      <dgm:t>
        <a:bodyPr/>
        <a:lstStyle/>
        <a:p>
          <a:pPr algn="just" rtl="0"/>
          <a:r>
            <a:rPr lang="tr-TR" sz="1800" b="1" dirty="0" smtClean="0"/>
            <a:t>12-</a:t>
          </a:r>
          <a:r>
            <a:rPr lang="tr-TR" sz="1800" dirty="0" smtClean="0"/>
            <a:t> Kişinin itiraz etmesi durumunda, mevzuata göre itirazı incelemeye yetkili makamlar, itirazı kabul ya da reddedebilir. İtiraz sonucu yetkili makamlar tarafından verilecek karar, ilgili kişiye tebliğ edilmelidir.</a:t>
          </a:r>
          <a:endParaRPr lang="tr-TR" sz="1800" dirty="0"/>
        </a:p>
      </dgm:t>
    </dgm:pt>
    <dgm:pt modelId="{251A1253-A921-47E1-A596-42DB264B94AA}" type="parTrans" cxnId="{942E4150-FA54-4B4B-8A9C-DBADCF60981E}">
      <dgm:prSet/>
      <dgm:spPr/>
      <dgm:t>
        <a:bodyPr/>
        <a:lstStyle/>
        <a:p>
          <a:pPr algn="just"/>
          <a:endParaRPr lang="tr-TR" sz="1800"/>
        </a:p>
      </dgm:t>
    </dgm:pt>
    <dgm:pt modelId="{794A9D0D-AB9E-459A-86C4-700BB2C984A9}" type="sibTrans" cxnId="{942E4150-FA54-4B4B-8A9C-DBADCF60981E}">
      <dgm:prSet/>
      <dgm:spPr/>
      <dgm:t>
        <a:bodyPr/>
        <a:lstStyle/>
        <a:p>
          <a:pPr algn="just"/>
          <a:endParaRPr lang="tr-TR" sz="1800"/>
        </a:p>
      </dgm:t>
    </dgm:pt>
    <dgm:pt modelId="{7B45E8A3-7CFB-4533-8247-BAFDC66EF4D8}">
      <dgm:prSet custT="1"/>
      <dgm:spPr/>
      <dgm:t>
        <a:bodyPr/>
        <a:lstStyle/>
        <a:p>
          <a:pPr algn="just" rtl="0"/>
          <a:r>
            <a:rPr lang="tr-TR" sz="1800" b="1" dirty="0" smtClean="0"/>
            <a:t>13- </a:t>
          </a:r>
          <a:r>
            <a:rPr lang="tr-TR" sz="1800" dirty="0" smtClean="0"/>
            <a:t>Soruşturmayı açan birim tarafından, disiplin soruşturması süreci sonunda tesis edilen işlem, Personel Daire Başkanlığımıza bildirilmelidir. Üniversite öğretim mesleğinden çıkarma cezası tüm yükseköğretim kurumlarına, kamu görevinden çıkarma cezası ise ayrıca Devlet Personel Başkanlığına(Cumhurbaşkanlığı Personel ve Prensipler Genel Müdürlüğü) bildirilir.</a:t>
          </a:r>
          <a:endParaRPr lang="tr-TR" sz="1800" dirty="0"/>
        </a:p>
      </dgm:t>
    </dgm:pt>
    <dgm:pt modelId="{DBA5DE91-8288-4AF9-BB69-88668ECB4E67}" type="parTrans" cxnId="{BDCA3DCA-47AB-4512-A510-11C061EE8173}">
      <dgm:prSet/>
      <dgm:spPr/>
      <dgm:t>
        <a:bodyPr/>
        <a:lstStyle/>
        <a:p>
          <a:pPr algn="just"/>
          <a:endParaRPr lang="tr-TR" sz="1800"/>
        </a:p>
      </dgm:t>
    </dgm:pt>
    <dgm:pt modelId="{2A047C71-72E4-49AF-A8F5-4CC6D245051B}" type="sibTrans" cxnId="{BDCA3DCA-47AB-4512-A510-11C061EE8173}">
      <dgm:prSet/>
      <dgm:spPr/>
      <dgm:t>
        <a:bodyPr/>
        <a:lstStyle/>
        <a:p>
          <a:pPr algn="just"/>
          <a:endParaRPr lang="tr-TR" sz="1800"/>
        </a:p>
      </dgm:t>
    </dgm:pt>
    <dgm:pt modelId="{F40446E1-9458-4A60-83E3-0923D63DECBE}" type="pres">
      <dgm:prSet presAssocID="{BA4C36F9-50DE-4022-AD68-17CC92071808}" presName="linear" presStyleCnt="0">
        <dgm:presLayoutVars>
          <dgm:animLvl val="lvl"/>
          <dgm:resizeHandles val="exact"/>
        </dgm:presLayoutVars>
      </dgm:prSet>
      <dgm:spPr/>
      <dgm:t>
        <a:bodyPr/>
        <a:lstStyle/>
        <a:p>
          <a:endParaRPr lang="tr-TR"/>
        </a:p>
      </dgm:t>
    </dgm:pt>
    <dgm:pt modelId="{42BA4B43-C55E-412D-AD9F-B1097200F88B}" type="pres">
      <dgm:prSet presAssocID="{05696AB8-48A4-42B8-B1CF-7582B06F6236}" presName="parentText" presStyleLbl="node1" presStyleIdx="0" presStyleCnt="3">
        <dgm:presLayoutVars>
          <dgm:chMax val="0"/>
          <dgm:bulletEnabled val="1"/>
        </dgm:presLayoutVars>
      </dgm:prSet>
      <dgm:spPr/>
      <dgm:t>
        <a:bodyPr/>
        <a:lstStyle/>
        <a:p>
          <a:endParaRPr lang="tr-TR"/>
        </a:p>
      </dgm:t>
    </dgm:pt>
    <dgm:pt modelId="{DC66CACD-E3C1-486C-AC9F-F38415A1DAD1}" type="pres">
      <dgm:prSet presAssocID="{E2791371-48EA-43A1-A3B0-5010C67A3454}" presName="spacer" presStyleCnt="0"/>
      <dgm:spPr/>
    </dgm:pt>
    <dgm:pt modelId="{51E08AD6-CD8A-4268-BE79-763006A668A8}" type="pres">
      <dgm:prSet presAssocID="{61D40BDC-A5D0-438E-881F-600EC34D08C9}" presName="parentText" presStyleLbl="node1" presStyleIdx="1" presStyleCnt="3" custScaleY="59178">
        <dgm:presLayoutVars>
          <dgm:chMax val="0"/>
          <dgm:bulletEnabled val="1"/>
        </dgm:presLayoutVars>
      </dgm:prSet>
      <dgm:spPr/>
      <dgm:t>
        <a:bodyPr/>
        <a:lstStyle/>
        <a:p>
          <a:endParaRPr lang="tr-TR"/>
        </a:p>
      </dgm:t>
    </dgm:pt>
    <dgm:pt modelId="{AAD92E3C-7283-4AC0-9317-EA941B758309}" type="pres">
      <dgm:prSet presAssocID="{794A9D0D-AB9E-459A-86C4-700BB2C984A9}" presName="spacer" presStyleCnt="0"/>
      <dgm:spPr/>
    </dgm:pt>
    <dgm:pt modelId="{8FC41744-731E-4E2E-BD5D-A5AEF3C7A4EF}" type="pres">
      <dgm:prSet presAssocID="{7B45E8A3-7CFB-4533-8247-BAFDC66EF4D8}" presName="parentText" presStyleLbl="node1" presStyleIdx="2" presStyleCnt="3" custScaleY="108716" custLinFactNeighborY="-19043">
        <dgm:presLayoutVars>
          <dgm:chMax val="0"/>
          <dgm:bulletEnabled val="1"/>
        </dgm:presLayoutVars>
      </dgm:prSet>
      <dgm:spPr/>
      <dgm:t>
        <a:bodyPr/>
        <a:lstStyle/>
        <a:p>
          <a:endParaRPr lang="tr-TR"/>
        </a:p>
      </dgm:t>
    </dgm:pt>
  </dgm:ptLst>
  <dgm:cxnLst>
    <dgm:cxn modelId="{95866B80-8E1E-4F5B-A165-9226AAD135C2}" srcId="{BA4C36F9-50DE-4022-AD68-17CC92071808}" destId="{05696AB8-48A4-42B8-B1CF-7582B06F6236}" srcOrd="0" destOrd="0" parTransId="{7B82D020-48C8-4044-924D-FAE3B3EBBD8F}" sibTransId="{E2791371-48EA-43A1-A3B0-5010C67A3454}"/>
    <dgm:cxn modelId="{AB005420-EA8F-4288-904C-A507705A2EC0}" type="presOf" srcId="{BA4C36F9-50DE-4022-AD68-17CC92071808}" destId="{F40446E1-9458-4A60-83E3-0923D63DECBE}" srcOrd="0" destOrd="0" presId="urn:microsoft.com/office/officeart/2005/8/layout/vList2"/>
    <dgm:cxn modelId="{043C7E2C-7183-4E51-A121-CC8F47585031}" type="presOf" srcId="{61D40BDC-A5D0-438E-881F-600EC34D08C9}" destId="{51E08AD6-CD8A-4268-BE79-763006A668A8}" srcOrd="0" destOrd="0" presId="urn:microsoft.com/office/officeart/2005/8/layout/vList2"/>
    <dgm:cxn modelId="{BDCA3DCA-47AB-4512-A510-11C061EE8173}" srcId="{BA4C36F9-50DE-4022-AD68-17CC92071808}" destId="{7B45E8A3-7CFB-4533-8247-BAFDC66EF4D8}" srcOrd="2" destOrd="0" parTransId="{DBA5DE91-8288-4AF9-BB69-88668ECB4E67}" sibTransId="{2A047C71-72E4-49AF-A8F5-4CC6D245051B}"/>
    <dgm:cxn modelId="{BA2E99FF-BD19-4964-BEC8-BE59F6E639CC}" type="presOf" srcId="{05696AB8-48A4-42B8-B1CF-7582B06F6236}" destId="{42BA4B43-C55E-412D-AD9F-B1097200F88B}" srcOrd="0" destOrd="0" presId="urn:microsoft.com/office/officeart/2005/8/layout/vList2"/>
    <dgm:cxn modelId="{A277B3AA-07CA-450A-B151-94F55AAE6D41}" type="presOf" srcId="{7B45E8A3-7CFB-4533-8247-BAFDC66EF4D8}" destId="{8FC41744-731E-4E2E-BD5D-A5AEF3C7A4EF}" srcOrd="0" destOrd="0" presId="urn:microsoft.com/office/officeart/2005/8/layout/vList2"/>
    <dgm:cxn modelId="{942E4150-FA54-4B4B-8A9C-DBADCF60981E}" srcId="{BA4C36F9-50DE-4022-AD68-17CC92071808}" destId="{61D40BDC-A5D0-438E-881F-600EC34D08C9}" srcOrd="1" destOrd="0" parTransId="{251A1253-A921-47E1-A596-42DB264B94AA}" sibTransId="{794A9D0D-AB9E-459A-86C4-700BB2C984A9}"/>
    <dgm:cxn modelId="{99337C05-090B-4370-BC17-52117B433D39}" type="presParOf" srcId="{F40446E1-9458-4A60-83E3-0923D63DECBE}" destId="{42BA4B43-C55E-412D-AD9F-B1097200F88B}" srcOrd="0" destOrd="0" presId="urn:microsoft.com/office/officeart/2005/8/layout/vList2"/>
    <dgm:cxn modelId="{E5CED08A-6C2E-4F50-9FE5-D05AB15FFFC6}" type="presParOf" srcId="{F40446E1-9458-4A60-83E3-0923D63DECBE}" destId="{DC66CACD-E3C1-486C-AC9F-F38415A1DAD1}" srcOrd="1" destOrd="0" presId="urn:microsoft.com/office/officeart/2005/8/layout/vList2"/>
    <dgm:cxn modelId="{C97F773B-A39B-4F02-AFCC-ADA495CB7EA7}" type="presParOf" srcId="{F40446E1-9458-4A60-83E3-0923D63DECBE}" destId="{51E08AD6-CD8A-4268-BE79-763006A668A8}" srcOrd="2" destOrd="0" presId="urn:microsoft.com/office/officeart/2005/8/layout/vList2"/>
    <dgm:cxn modelId="{0BB737A8-0A74-4E82-A7A2-45F494AC5D02}" type="presParOf" srcId="{F40446E1-9458-4A60-83E3-0923D63DECBE}" destId="{AAD92E3C-7283-4AC0-9317-EA941B758309}" srcOrd="3" destOrd="0" presId="urn:microsoft.com/office/officeart/2005/8/layout/vList2"/>
    <dgm:cxn modelId="{BDCCF63A-B777-4F46-B89E-DDDEDDC3AD87}" type="presParOf" srcId="{F40446E1-9458-4A60-83E3-0923D63DECBE}" destId="{8FC41744-731E-4E2E-BD5D-A5AEF3C7A4E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9DA54-4B62-404D-A2AC-0D803A53A893}">
      <dsp:nvSpPr>
        <dsp:cNvPr id="0" name=""/>
        <dsp:cNvSpPr/>
      </dsp:nvSpPr>
      <dsp:spPr>
        <a:xfrm>
          <a:off x="0" y="170099"/>
          <a:ext cx="8229600" cy="1991340"/>
        </a:xfrm>
        <a:prstGeom prst="round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just" defTabSz="1022350" rtl="0">
            <a:lnSpc>
              <a:spcPct val="90000"/>
            </a:lnSpc>
            <a:spcBef>
              <a:spcPct val="0"/>
            </a:spcBef>
            <a:spcAft>
              <a:spcPct val="35000"/>
            </a:spcAft>
          </a:pPr>
          <a:r>
            <a:rPr lang="tr-TR" sz="2300" b="1" kern="1200" dirty="0" smtClean="0"/>
            <a:t>1-</a:t>
          </a:r>
          <a:r>
            <a:rPr lang="tr-TR" sz="2300" kern="1200" dirty="0" smtClean="0"/>
            <a:t>Hukuka aykırı bir fiil işlendiğini ihbar, şikâyet vs. yollarla öğrenen veya bizzat şahit olan disiplin amiri, yazılı olarak disiplin soruşturması başlatabileceği gibi soyut iddialar içeren şikâyetler ve basit şüpheye dayanan olaylarda, soruşturma açılmadan önce “ön inceleme” yapabilir veya yaptırabilir.</a:t>
          </a:r>
          <a:endParaRPr lang="tr-TR" sz="2300" kern="1200" dirty="0"/>
        </a:p>
      </dsp:txBody>
      <dsp:txXfrm>
        <a:off x="97209" y="267308"/>
        <a:ext cx="8035182" cy="1796922"/>
      </dsp:txXfrm>
    </dsp:sp>
    <dsp:sp modelId="{5A516F76-7C6E-4DB1-90E9-7C7A88BA8F71}">
      <dsp:nvSpPr>
        <dsp:cNvPr id="0" name=""/>
        <dsp:cNvSpPr/>
      </dsp:nvSpPr>
      <dsp:spPr>
        <a:xfrm>
          <a:off x="0" y="2227680"/>
          <a:ext cx="8229600" cy="1991340"/>
        </a:xfrm>
        <a:prstGeom prst="round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7630" tIns="87630" rIns="87630" bIns="87630" numCol="1" spcCol="1270" anchor="ctr" anchorCtr="0">
          <a:noAutofit/>
        </a:bodyPr>
        <a:lstStyle/>
        <a:p>
          <a:pPr lvl="0" algn="just" defTabSz="1022350" rtl="0">
            <a:lnSpc>
              <a:spcPct val="90000"/>
            </a:lnSpc>
            <a:spcBef>
              <a:spcPct val="0"/>
            </a:spcBef>
            <a:spcAft>
              <a:spcPct val="35000"/>
            </a:spcAft>
          </a:pPr>
          <a:r>
            <a:rPr lang="tr-TR" sz="2300" b="1" kern="1200" dirty="0" smtClean="0"/>
            <a:t>2-</a:t>
          </a:r>
          <a:r>
            <a:rPr lang="tr-TR" sz="2300" kern="1200" dirty="0" smtClean="0"/>
            <a:t>Mevzuata uygun bir şekilde soruşturmacı görevlendirilerek disiplin soruşturması süreci başlatılmalıdır. Disiplin amiri, soruşturmayı kendisi de yürütebilir. Bu konuda seçimlik hakkı mevcuttur.</a:t>
          </a:r>
        </a:p>
      </dsp:txBody>
      <dsp:txXfrm>
        <a:off x="97209" y="2324889"/>
        <a:ext cx="8035182" cy="17969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845D80-9FD3-472F-B2F3-4910ABF766AE}">
      <dsp:nvSpPr>
        <dsp:cNvPr id="0" name=""/>
        <dsp:cNvSpPr/>
      </dsp:nvSpPr>
      <dsp:spPr>
        <a:xfrm>
          <a:off x="0" y="152452"/>
          <a:ext cx="8229600" cy="1503734"/>
        </a:xfrm>
        <a:prstGeom prst="round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tr-TR" sz="1800" b="1" kern="1200" dirty="0" smtClean="0"/>
            <a:t>3- </a:t>
          </a:r>
          <a:r>
            <a:rPr lang="tr-TR" sz="1800" kern="1200" dirty="0" smtClean="0"/>
            <a:t>Disiplin soruşturmasının başlangıcından, dosyanın tamamlanmasına kadar her işlem, </a:t>
          </a:r>
          <a:r>
            <a:rPr lang="tr-TR" sz="1800" b="1" u="sng" kern="1200" dirty="0" smtClean="0"/>
            <a:t>yazılı</a:t>
          </a:r>
          <a:r>
            <a:rPr lang="tr-TR" sz="1800" kern="1200" dirty="0" smtClean="0"/>
            <a:t> olmalıdır. İdari yargıda, yazılı yargılama esas olduğundan, yapılan tüm işlemler yazılı bir şekilde soruşturma dosyasında bulunmalıdır.</a:t>
          </a:r>
          <a:endParaRPr lang="tr-TR" sz="1800" kern="1200" dirty="0"/>
        </a:p>
      </dsp:txBody>
      <dsp:txXfrm>
        <a:off x="73406" y="225858"/>
        <a:ext cx="8082788" cy="1356922"/>
      </dsp:txXfrm>
    </dsp:sp>
    <dsp:sp modelId="{7E35854B-D4A4-4A70-B8C9-C55AF5D5655D}">
      <dsp:nvSpPr>
        <dsp:cNvPr id="0" name=""/>
        <dsp:cNvSpPr/>
      </dsp:nvSpPr>
      <dsp:spPr>
        <a:xfrm>
          <a:off x="0" y="1840507"/>
          <a:ext cx="8229600" cy="2396160"/>
        </a:xfrm>
        <a:prstGeom prst="round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tr-TR" sz="1800" b="1" kern="1200" dirty="0" smtClean="0"/>
            <a:t>4-</a:t>
          </a:r>
          <a:r>
            <a:rPr lang="tr-TR" sz="1800" kern="1200" dirty="0" smtClean="0"/>
            <a:t> Soruşturmacı, disiplin soruşturmasıyla ilgili bilgi ve belgeleri toplama, ifade alma, tanık dinleme, bilirkişiye başvurma, keşif yapma, inceleme yapma ve ilgili makamlarla yazışma yetkisini haizdir. Soruşturmacı, soruşturulan kişinin daha önce disiplin cezası, ödül, başarı belgesi vs. alıp almadığı hakkında Personel Daire Başkanlığımızdan yazılı bilgi talep etmeli, cevabi yazıyı soruşturma dosyasına eklemelidir. Disipline aykırı fiilin niteliğine göre, cezayı verecek disiplin amiri veya disiplin kurulunun, tekerrür ve alt ceza uygulamasında söz konusu belgeler gereklidir. </a:t>
          </a:r>
          <a:endParaRPr lang="tr-TR" sz="1800" kern="1200" dirty="0"/>
        </a:p>
      </dsp:txBody>
      <dsp:txXfrm>
        <a:off x="116971" y="1957478"/>
        <a:ext cx="7995658" cy="21622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5F396-110F-40A7-9E01-8514390CB68F}">
      <dsp:nvSpPr>
        <dsp:cNvPr id="0" name=""/>
        <dsp:cNvSpPr/>
      </dsp:nvSpPr>
      <dsp:spPr>
        <a:xfrm>
          <a:off x="0" y="62640"/>
          <a:ext cx="8229600" cy="2106000"/>
        </a:xfrm>
        <a:prstGeom prst="round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tr-TR" sz="1800" b="1" kern="1200" dirty="0" smtClean="0"/>
            <a:t>5-</a:t>
          </a:r>
          <a:r>
            <a:rPr lang="tr-TR" sz="1800" kern="1200" dirty="0" smtClean="0"/>
            <a:t> Soruşturmacı, öncelikle şikâyetçi var ise onun ifadesini almalı, daha sonra tanık dinleyecek ise tanık ifadelerini almalı, başka deliller var ise onları topladıktan sonra soruşturulanın savunmasını almalıdır. </a:t>
          </a:r>
          <a:r>
            <a:rPr lang="tr-TR" sz="1800" b="0" i="1" u="sng" kern="1200" dirty="0" smtClean="0"/>
            <a:t>Soruşturmanın başlangıcında, ilk iş olarak soruşturulan savunması alınmamalıdır. Şikâyetçi ve tanık ifadeleri alınıp diğer deliller toplandıktan sonra bu işlem yapılmalıdır.</a:t>
          </a:r>
          <a:r>
            <a:rPr lang="tr-TR" sz="1800" kern="1200" dirty="0" smtClean="0"/>
            <a:t> Tanık ifadeleri yeminli bir şekilde alınmalıdır. Şikâyetçi ifadesi ve soruşturulanın savunmasında, yemin teklif edilmemelidir. </a:t>
          </a:r>
          <a:endParaRPr lang="tr-TR" sz="1800" kern="1200" dirty="0"/>
        </a:p>
      </dsp:txBody>
      <dsp:txXfrm>
        <a:off x="102806" y="165446"/>
        <a:ext cx="8023988" cy="1900388"/>
      </dsp:txXfrm>
    </dsp:sp>
    <dsp:sp modelId="{F762CA9E-28B4-4F9D-B39C-2F91798FC0D8}">
      <dsp:nvSpPr>
        <dsp:cNvPr id="0" name=""/>
        <dsp:cNvSpPr/>
      </dsp:nvSpPr>
      <dsp:spPr>
        <a:xfrm>
          <a:off x="0" y="2220480"/>
          <a:ext cx="8229600" cy="2106000"/>
        </a:xfrm>
        <a:prstGeom prst="round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tr-TR" sz="1800" b="1" kern="1200" dirty="0" smtClean="0"/>
            <a:t>6-</a:t>
          </a:r>
          <a:r>
            <a:rPr lang="tr-TR" sz="1800" kern="1200" dirty="0" smtClean="0"/>
            <a:t> Soruşturmacı, soruşturma sonunda soruşturma raporu hazırlamalıdır. Soruşturma raporunda, bulunması gerekenler Müşavirliğimizin sitesinde mevcuttur. Hazırlanan soruşturma raporunda, gerekçeleriyle birlikte ceza teklif edilir  veya ceza verilmemesi yönünde kanaat belirtilir.  </a:t>
          </a:r>
          <a:endParaRPr lang="tr-TR" sz="1800" kern="1200" dirty="0"/>
        </a:p>
      </dsp:txBody>
      <dsp:txXfrm>
        <a:off x="102806" y="2323286"/>
        <a:ext cx="8023988" cy="19003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DB2E0-A49A-4008-AA54-A3829C7F5564}">
      <dsp:nvSpPr>
        <dsp:cNvPr id="0" name=""/>
        <dsp:cNvSpPr/>
      </dsp:nvSpPr>
      <dsp:spPr>
        <a:xfrm>
          <a:off x="0" y="317310"/>
          <a:ext cx="8229600" cy="1367695"/>
        </a:xfrm>
        <a:prstGeom prst="round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tr-TR" sz="1800" b="1" kern="1200" dirty="0" smtClean="0"/>
            <a:t>7-</a:t>
          </a:r>
          <a:r>
            <a:rPr lang="tr-TR" sz="1800" kern="1200" dirty="0" smtClean="0"/>
            <a:t> Soruşturmacı, soruşturma raporunu ve ekleriyle birlikte soruşturma dosyasını, dizi pusulası düzenleyip soruşturma açan birime teslim etmelidir.</a:t>
          </a:r>
          <a:endParaRPr lang="tr-TR" sz="1800" kern="1200" dirty="0"/>
        </a:p>
      </dsp:txBody>
      <dsp:txXfrm>
        <a:off x="66765" y="384075"/>
        <a:ext cx="8096070" cy="1234165"/>
      </dsp:txXfrm>
    </dsp:sp>
    <dsp:sp modelId="{4D87636C-6FC4-4D79-99C4-489CD1435B33}">
      <dsp:nvSpPr>
        <dsp:cNvPr id="0" name=""/>
        <dsp:cNvSpPr/>
      </dsp:nvSpPr>
      <dsp:spPr>
        <a:xfrm>
          <a:off x="0" y="1872206"/>
          <a:ext cx="8229600" cy="2199603"/>
        </a:xfrm>
        <a:prstGeom prst="round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tr-TR" sz="1800" b="1" kern="1200" dirty="0" smtClean="0"/>
            <a:t>8-</a:t>
          </a:r>
          <a:r>
            <a:rPr lang="tr-TR" sz="1800" kern="1200" dirty="0" smtClean="0"/>
            <a:t> Disiplin cezası vermeye yetkili makamlar, soruşturmada eksiklik olduğunun tespiti halinde eksikliklerin giderilmesi amacıyla dosyayı iade edebilir,  soruşturmacı tarafından önerilen disiplin cezasını aynen verebilir, hafifletebilir veya reddedebilir. Teklif edilen cezanın reddedilmesi halinde ilgili disiplin amiri ya da kurulu tarafından ret gerekçesine uygun olarak en geç üç ay içerisinde yeni işlem tesis edilebilir.</a:t>
          </a:r>
          <a:endParaRPr lang="tr-TR" sz="1800" kern="1200" dirty="0"/>
        </a:p>
      </dsp:txBody>
      <dsp:txXfrm>
        <a:off x="107376" y="1979582"/>
        <a:ext cx="8014848" cy="19848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8D8A7-191B-48B6-8F70-0D5BB2D5857E}">
      <dsp:nvSpPr>
        <dsp:cNvPr id="0" name=""/>
        <dsp:cNvSpPr/>
      </dsp:nvSpPr>
      <dsp:spPr>
        <a:xfrm>
          <a:off x="0" y="541934"/>
          <a:ext cx="8229600" cy="1559025"/>
        </a:xfrm>
        <a:prstGeom prst="round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tr-TR" sz="1800" b="1" kern="1200" dirty="0" smtClean="0"/>
            <a:t>9-</a:t>
          </a:r>
          <a:r>
            <a:rPr lang="tr-TR" sz="1800" kern="1200" dirty="0" smtClean="0"/>
            <a:t> Disiplin cezası vermeye yetkili makamlar, verilecek disiplin cezasına göre değişmektedir. Mevzuat kontrol edilerek disiplin cezasının tesisinde yetkili makam tespit edilmelidir. (Disiplin amiri/ disiplin kurulu/ yüksek disiplin kurulu) Yetki, kamu düzenine ilişkin olup yetkisiz bir makam tarafından verilen disiplin cezası, idari yargıda mutlak iptal sebebidir. </a:t>
          </a:r>
          <a:endParaRPr lang="tr-TR" sz="1800" kern="1200" dirty="0"/>
        </a:p>
      </dsp:txBody>
      <dsp:txXfrm>
        <a:off x="76105" y="618039"/>
        <a:ext cx="8077390" cy="1406815"/>
      </dsp:txXfrm>
    </dsp:sp>
    <dsp:sp modelId="{EBC03291-38DF-4471-8058-976CAB7AA760}">
      <dsp:nvSpPr>
        <dsp:cNvPr id="0" name=""/>
        <dsp:cNvSpPr/>
      </dsp:nvSpPr>
      <dsp:spPr>
        <a:xfrm>
          <a:off x="0" y="2288160"/>
          <a:ext cx="8229600" cy="1559025"/>
        </a:xfrm>
        <a:prstGeom prst="round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tr-TR" sz="1800" b="1" kern="1200" dirty="0" smtClean="0"/>
            <a:t>10-</a:t>
          </a:r>
          <a:r>
            <a:rPr lang="tr-TR" sz="1800" kern="1200" dirty="0" smtClean="0"/>
            <a:t>Soruşturulan kişiye, savunma hakkının tam olarak sağlanması için, soruşturmacının almış olduğu savunma yanında disiplin cezası verecek yetkili makam tarafından, disiplin cezasına konu fiil ve önerilen ceza teklifi de belirtilerek son savunma alınmalıdır.</a:t>
          </a:r>
          <a:endParaRPr lang="tr-TR" sz="1800" kern="1200" dirty="0"/>
        </a:p>
      </dsp:txBody>
      <dsp:txXfrm>
        <a:off x="76105" y="2364265"/>
        <a:ext cx="8077390" cy="14068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A4B43-C55E-412D-AD9F-B1097200F88B}">
      <dsp:nvSpPr>
        <dsp:cNvPr id="0" name=""/>
        <dsp:cNvSpPr/>
      </dsp:nvSpPr>
      <dsp:spPr>
        <a:xfrm>
          <a:off x="0" y="212315"/>
          <a:ext cx="8280920" cy="1825200"/>
        </a:xfrm>
        <a:prstGeom prst="round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tr-TR" sz="1800" b="1" kern="1200" dirty="0" smtClean="0"/>
            <a:t>11-</a:t>
          </a:r>
          <a:r>
            <a:rPr lang="tr-TR" sz="1800" kern="1200" dirty="0" smtClean="0"/>
            <a:t> Soruşturma süreci sonunda tesis edilen işlem, kişiye tebliğ edilmelidir. Disiplin cezasının tebliğine ilişkin yazıda, ilgili kişiye itiraz usul ve süresi açıkça belirtilmelidir. </a:t>
          </a:r>
          <a:r>
            <a:rPr lang="tr-TR" sz="1800" i="1" u="sng" kern="1200" dirty="0" smtClean="0"/>
            <a:t>Örneğin; disiplin soruşturması sonucu uyarma cezası tesis edilmiş ise, soruşturulan kişiye disiplin cezasını bildiren yazıda, Fakültemiz Disiplin Kuruluna yedi gün içerisinde itiraz ve idari yargıda atmış gün içerisinde dava açma hakkınız bulunmaktadır</a:t>
          </a:r>
          <a:r>
            <a:rPr lang="tr-TR" sz="1800" i="1" kern="1200" dirty="0" smtClean="0"/>
            <a:t> ibaresi de yazılmalıdır.</a:t>
          </a:r>
          <a:endParaRPr lang="tr-TR" sz="1800" i="1" kern="1200" dirty="0"/>
        </a:p>
      </dsp:txBody>
      <dsp:txXfrm>
        <a:off x="89099" y="301414"/>
        <a:ext cx="8102722" cy="1647002"/>
      </dsp:txXfrm>
    </dsp:sp>
    <dsp:sp modelId="{51E08AD6-CD8A-4268-BE79-763006A668A8}">
      <dsp:nvSpPr>
        <dsp:cNvPr id="0" name=""/>
        <dsp:cNvSpPr/>
      </dsp:nvSpPr>
      <dsp:spPr>
        <a:xfrm>
          <a:off x="0" y="2224715"/>
          <a:ext cx="8280920" cy="1080116"/>
        </a:xfrm>
        <a:prstGeom prst="round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tr-TR" sz="1800" b="1" kern="1200" dirty="0" smtClean="0"/>
            <a:t>12-</a:t>
          </a:r>
          <a:r>
            <a:rPr lang="tr-TR" sz="1800" kern="1200" dirty="0" smtClean="0"/>
            <a:t> Kişinin itiraz etmesi durumunda, mevzuata göre itirazı incelemeye yetkili makamlar, itirazı kabul ya da reddedebilir. İtiraz sonucu yetkili makamlar tarafından verilecek karar, ilgili kişiye tebliğ edilmelidir.</a:t>
          </a:r>
          <a:endParaRPr lang="tr-TR" sz="1800" kern="1200" dirty="0"/>
        </a:p>
      </dsp:txBody>
      <dsp:txXfrm>
        <a:off x="52727" y="2277442"/>
        <a:ext cx="8175466" cy="974662"/>
      </dsp:txXfrm>
    </dsp:sp>
    <dsp:sp modelId="{8FC41744-731E-4E2E-BD5D-A5AEF3C7A4EF}">
      <dsp:nvSpPr>
        <dsp:cNvPr id="0" name=""/>
        <dsp:cNvSpPr/>
      </dsp:nvSpPr>
      <dsp:spPr>
        <a:xfrm>
          <a:off x="0" y="3456383"/>
          <a:ext cx="8280920" cy="1984284"/>
        </a:xfrm>
        <a:prstGeom prst="roundRect">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alpha val="48000"/>
              <a:satMod val="105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tr-TR" sz="1800" b="1" kern="1200" dirty="0" smtClean="0"/>
            <a:t>13- </a:t>
          </a:r>
          <a:r>
            <a:rPr lang="tr-TR" sz="1800" kern="1200" dirty="0" smtClean="0"/>
            <a:t>Soruşturmayı açan birim tarafından, disiplin soruşturması süreci sonunda tesis edilen işlem, Personel Daire Başkanlığımıza bildirilmelidir. Üniversite öğretim mesleğinden çıkarma cezası tüm yükseköğretim kurumlarına, kamu görevinden çıkarma cezası ise ayrıca Devlet Personel Başkanlığına(Cumhurbaşkanlığı Personel ve Prensipler Genel Müdürlüğü) bildirilir.</a:t>
          </a:r>
          <a:endParaRPr lang="tr-TR" sz="1800" kern="1200" dirty="0"/>
        </a:p>
      </dsp:txBody>
      <dsp:txXfrm>
        <a:off x="96865" y="3553248"/>
        <a:ext cx="8087190" cy="17905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A23720DD-5B6D-40BF-8493-A6B52D484E6B}" type="datetimeFigureOut">
              <a:rPr lang="tr-TR" smtClean="0"/>
              <a:t>28.03.2023</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28.03.2023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28.03.2023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A23720DD-5B6D-40BF-8493-A6B52D484E6B}" type="datetimeFigureOut">
              <a:rPr lang="tr-TR" smtClean="0"/>
              <a:t>28.03.2023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28.03.2023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t>28.03.2023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A23720DD-5B6D-40BF-8493-A6B52D484E6B}" type="datetimeFigureOut">
              <a:rPr lang="tr-TR" smtClean="0"/>
              <a:t>28.03.2023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A23720DD-5B6D-40BF-8493-A6B52D484E6B}" type="datetimeFigureOut">
              <a:rPr lang="tr-TR" smtClean="0"/>
              <a:t>28.03.2023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28.03.2023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A23720DD-5B6D-40BF-8493-A6B52D484E6B}" type="datetimeFigureOut">
              <a:rPr lang="tr-TR" smtClean="0"/>
              <a:t>28.03.2023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28.03.2023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F302176B-0E47-46AC-8F43-DAB4B8A37D06}"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23720DD-5B6D-40BF-8493-A6B52D484E6B}" type="datetimeFigureOut">
              <a:rPr lang="tr-TR" smtClean="0"/>
              <a:t>28.03.2023</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302176B-0E47-46AC-8F43-DAB4B8A37D06}"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3500" b="1" u="sng" dirty="0">
                <a:solidFill>
                  <a:srgbClr val="C00000"/>
                </a:solidFill>
              </a:rPr>
              <a:t>DİSİPLİN SORUŞTURMALARINDA İZLENEN SÜREÇ </a:t>
            </a:r>
            <a:r>
              <a:rPr lang="tr-TR" sz="3500" b="1" u="sng" dirty="0" smtClean="0">
                <a:solidFill>
                  <a:srgbClr val="C00000"/>
                </a:solidFill>
              </a:rPr>
              <a:t>ÖZETİ</a:t>
            </a:r>
            <a:endParaRPr lang="tr-TR" sz="3500" dirty="0">
              <a:solidFill>
                <a:srgbClr val="C00000"/>
              </a:solidFill>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764071934"/>
              </p:ext>
            </p:extLst>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6897305"/>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908720"/>
            <a:ext cx="8784472" cy="5870040"/>
          </a:xfrm>
        </p:spPr>
      </p:pic>
    </p:spTree>
    <p:extLst>
      <p:ext uri="{BB962C8B-B14F-4D97-AF65-F5344CB8AC3E}">
        <p14:creationId xmlns:p14="http://schemas.microsoft.com/office/powerpoint/2010/main" val="3820054512"/>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nSpc>
                <a:spcPct val="120000"/>
              </a:lnSpc>
            </a:pPr>
            <a:r>
              <a:rPr lang="tr-TR" sz="2200" b="1" dirty="0"/>
              <a:t>Disiplin soruşturması ve savunma hakkı:</a:t>
            </a:r>
            <a:br>
              <a:rPr lang="tr-TR" sz="2200" b="1" dirty="0"/>
            </a:br>
            <a:r>
              <a:rPr lang="tr-TR" sz="2200" b="1" dirty="0"/>
              <a:t>Madde53/A</a:t>
            </a:r>
            <a:endParaRPr lang="tr-TR" sz="2200" dirty="0"/>
          </a:p>
        </p:txBody>
      </p:sp>
      <p:sp>
        <p:nvSpPr>
          <p:cNvPr id="3" name="İçerik Yer Tutucusu 2"/>
          <p:cNvSpPr>
            <a:spLocks noGrp="1"/>
          </p:cNvSpPr>
          <p:nvPr>
            <p:ph idx="1"/>
          </p:nvPr>
        </p:nvSpPr>
        <p:spPr>
          <a:xfrm>
            <a:off x="457200" y="1935480"/>
            <a:ext cx="8229600" cy="4661872"/>
          </a:xfrm>
        </p:spPr>
        <p:txBody>
          <a:bodyPr>
            <a:noAutofit/>
          </a:bodyPr>
          <a:lstStyle/>
          <a:p>
            <a:pPr marL="0" indent="0" algn="just">
              <a:lnSpc>
                <a:spcPct val="120000"/>
              </a:lnSpc>
              <a:buNone/>
            </a:pPr>
            <a:r>
              <a:rPr lang="tr-TR" sz="1800" u="sng" dirty="0"/>
              <a:t>Disiplin soruşturmasında uyulacak esaslar şunlardır</a:t>
            </a:r>
            <a:r>
              <a:rPr lang="tr-TR" sz="1800" dirty="0"/>
              <a:t>:			                         </a:t>
            </a:r>
          </a:p>
          <a:p>
            <a:pPr marL="0" indent="0" algn="just">
              <a:lnSpc>
                <a:spcPct val="120000"/>
              </a:lnSpc>
              <a:buNone/>
            </a:pPr>
            <a:r>
              <a:rPr lang="tr-TR" sz="1800" b="1" dirty="0" smtClean="0"/>
              <a:t>a)</a:t>
            </a:r>
            <a:r>
              <a:rPr lang="tr-TR" sz="1800" dirty="0" smtClean="0"/>
              <a:t> Disiplin </a:t>
            </a:r>
            <a:r>
              <a:rPr lang="tr-TR" sz="1800" dirty="0"/>
              <a:t>cezası verilmesini gerektiren bir fiilin işlendiğini öğrenen </a:t>
            </a:r>
            <a:r>
              <a:rPr lang="tr-TR" sz="1800" b="1" u="sng" dirty="0"/>
              <a:t>disiplin amiri yazılı olarak disiplin soruşturması başlatır.</a:t>
            </a:r>
            <a:r>
              <a:rPr lang="tr-TR" sz="1800" dirty="0"/>
              <a:t> Üst disiplin amirinin soruşturma açtığı veya açtırdığı disiplin olayında, alt disiplin amiri ayrıca soruşturma yapamaz veya yaptıramaz. Daha önce açılmış soruşturma varsa bunlar üst amirin açtığı veya açtırdığı soruşturma ile birleştirilir. </a:t>
            </a:r>
            <a:endParaRPr lang="tr-TR" sz="1800" dirty="0" smtClean="0"/>
          </a:p>
          <a:p>
            <a:pPr marL="0" indent="0" algn="just">
              <a:buNone/>
            </a:pPr>
            <a:r>
              <a:rPr lang="tr-TR" sz="1600" i="1" dirty="0" smtClean="0">
                <a:solidFill>
                  <a:srgbClr val="FF0000"/>
                </a:solidFill>
              </a:rPr>
              <a:t>*</a:t>
            </a:r>
            <a:r>
              <a:rPr lang="tr-TR" sz="1600" i="1" dirty="0" smtClean="0">
                <a:solidFill>
                  <a:srgbClr val="C00000"/>
                </a:solidFill>
              </a:rPr>
              <a:t>Kurumda görev yapan personellere, mevzuatta yer alan disiplin cezası işlemlerinin tesis edilebilmesi için usulüne uygun bir soruşturma yürütülmelidir. Disiplin soruşturması açılmadan doğrudan ceza verilemez. Hukuka aykırı bir fiil işlendiğini ihbar, şikâyet vs. yollarla öğrenen veya bizzat şahit olan disiplin amiri, yazılı olarak soruşturma süreci başlatabileceği gibi soyut iddialar içeren şikâyetler ve basit şüpheye dayanan olaylarda soruşturma açılmadan önce “ön inceleme” yapabilir veya yaptırabilir. </a:t>
            </a:r>
          </a:p>
          <a:p>
            <a:pPr marL="0" indent="0" algn="just">
              <a:buNone/>
            </a:pPr>
            <a:endParaRPr lang="tr-TR" sz="1800" dirty="0"/>
          </a:p>
          <a:p>
            <a:pPr marL="0" indent="0">
              <a:buNone/>
            </a:pPr>
            <a:endParaRPr lang="tr-TR" sz="1800" dirty="0"/>
          </a:p>
        </p:txBody>
      </p:sp>
    </p:spTree>
    <p:extLst>
      <p:ext uri="{BB962C8B-B14F-4D97-AF65-F5344CB8AC3E}">
        <p14:creationId xmlns:p14="http://schemas.microsoft.com/office/powerpoint/2010/main" val="4100209353"/>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lnSpc>
                <a:spcPct val="120000"/>
              </a:lnSpc>
              <a:buNone/>
            </a:pPr>
            <a:r>
              <a:rPr lang="tr-TR" sz="1800" b="1" dirty="0"/>
              <a:t>b)</a:t>
            </a:r>
            <a:r>
              <a:rPr lang="tr-TR" sz="1800" dirty="0"/>
              <a:t> Bilimsel araştırma ve yayın etiğine ilişkin disiplin cezası verilmesini gerektiren fiiller açısından </a:t>
            </a:r>
            <a:r>
              <a:rPr lang="tr-TR" sz="1800" u="sng" dirty="0"/>
              <a:t>soruşturma başlatılmadan önce bilimsel araştırma ve yayın etiği kurullarınca inceleme yapılması zorunludur</a:t>
            </a:r>
            <a:r>
              <a:rPr lang="tr-TR" sz="1800" dirty="0"/>
              <a:t>. </a:t>
            </a:r>
          </a:p>
          <a:p>
            <a:pPr marL="0" indent="0" algn="just">
              <a:lnSpc>
                <a:spcPct val="120000"/>
              </a:lnSpc>
              <a:buNone/>
            </a:pPr>
            <a:r>
              <a:rPr lang="tr-TR" sz="1800" b="1" dirty="0"/>
              <a:t>c)</a:t>
            </a:r>
            <a:r>
              <a:rPr lang="tr-TR" sz="1800" dirty="0"/>
              <a:t> Disiplin amiri soruşturmayı kendisi yapabileceği gibi soruşturmayı yapmak üzere birim içerisinden soruşturmacı veya komisyon görevlendirebilir. Ancak zorunlu hallerde rektörlük aracılığıyla diğer birimlerden soruşturmacı talep edilebilir.	</a:t>
            </a:r>
          </a:p>
          <a:p>
            <a:pPr marL="0" indent="0" algn="just">
              <a:buNone/>
            </a:pPr>
            <a:r>
              <a:rPr lang="tr-TR" sz="1600" i="1" dirty="0" smtClean="0">
                <a:solidFill>
                  <a:srgbClr val="C00000"/>
                </a:solidFill>
              </a:rPr>
              <a:t>*Birim </a:t>
            </a:r>
            <a:r>
              <a:rPr lang="tr-TR" sz="1600" i="1" dirty="0">
                <a:solidFill>
                  <a:srgbClr val="C00000"/>
                </a:solidFill>
              </a:rPr>
              <a:t>disiplin amirleri, başka birimden bir personeli doğrudan soruşturmacı olarak atayamazlar. Böyle bir durumun ihtiyaç olması halinde, zorunluluk gerekçelerinin açıkça belirtildiği Rektörlüğe gönderilecek bir yazı ile diğer birimlerden soruşturmacı görevlendirilmesi talebinde bulunulmalıdır</a:t>
            </a:r>
            <a:r>
              <a:rPr lang="tr-TR" sz="1600" i="1" dirty="0" smtClean="0">
                <a:solidFill>
                  <a:srgbClr val="C00000"/>
                </a:solidFill>
              </a:rPr>
              <a:t>.</a:t>
            </a:r>
            <a:endParaRPr lang="tr-TR" sz="1600" dirty="0">
              <a:solidFill>
                <a:srgbClr val="C00000"/>
              </a:solidFill>
            </a:endParaRPr>
          </a:p>
          <a:p>
            <a:pPr marL="0" indent="0">
              <a:lnSpc>
                <a:spcPct val="120000"/>
              </a:lnSpc>
              <a:buNone/>
            </a:pPr>
            <a:endParaRPr lang="tr-TR" sz="1800" dirty="0">
              <a:solidFill>
                <a:srgbClr val="C00000"/>
              </a:solidFill>
            </a:endParaRPr>
          </a:p>
        </p:txBody>
      </p:sp>
    </p:spTree>
    <p:extLst>
      <p:ext uri="{BB962C8B-B14F-4D97-AF65-F5344CB8AC3E}">
        <p14:creationId xmlns:p14="http://schemas.microsoft.com/office/powerpoint/2010/main" val="2977518003"/>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lnSpc>
                <a:spcPct val="120000"/>
              </a:lnSpc>
              <a:buNone/>
            </a:pPr>
            <a:r>
              <a:rPr lang="tr-TR" sz="1800" b="1" dirty="0"/>
              <a:t>d)</a:t>
            </a:r>
            <a:r>
              <a:rPr lang="tr-TR" sz="1800" dirty="0"/>
              <a:t> Soruşturmacının görev ve unvanı, soruşturulanın görev ve unvanının üstünde veya onunla aynı düzeyde olmalıdır.</a:t>
            </a:r>
          </a:p>
          <a:p>
            <a:pPr marL="0" indent="0" algn="just">
              <a:lnSpc>
                <a:spcPct val="120000"/>
              </a:lnSpc>
              <a:buNone/>
            </a:pPr>
            <a:r>
              <a:rPr lang="tr-TR" sz="1800" b="1" dirty="0"/>
              <a:t>e)</a:t>
            </a:r>
            <a:r>
              <a:rPr lang="tr-TR" sz="1800" dirty="0"/>
              <a:t> Fiilin ast ile üst tarafından birlikte işlenmesi hâlinde soruşturma usulü ve disiplin cezası verme yetkisi üste göre belirlenir. </a:t>
            </a:r>
          </a:p>
          <a:p>
            <a:pPr marL="0" indent="0" algn="just">
              <a:buNone/>
            </a:pPr>
            <a:r>
              <a:rPr lang="tr-TR" sz="1600" i="1" dirty="0">
                <a:solidFill>
                  <a:srgbClr val="C00000"/>
                </a:solidFill>
              </a:rPr>
              <a:t>*</a:t>
            </a:r>
            <a:r>
              <a:rPr lang="tr-TR" sz="1600" i="1" dirty="0" smtClean="0">
                <a:solidFill>
                  <a:srgbClr val="C00000"/>
                </a:solidFill>
              </a:rPr>
              <a:t>Örneğin</a:t>
            </a:r>
            <a:r>
              <a:rPr lang="tr-TR" sz="1600" i="1" dirty="0">
                <a:solidFill>
                  <a:srgbClr val="C00000"/>
                </a:solidFill>
              </a:rPr>
              <a:t>: Profesör ve doçent unvanlı iki akademisyenin dâhil olduğu bir disiplin soruşturmasında soruşturmacı profesör unvanlı olmalı, </a:t>
            </a:r>
            <a:r>
              <a:rPr lang="tr-TR" sz="1600" i="1" dirty="0" smtClean="0">
                <a:solidFill>
                  <a:srgbClr val="C00000"/>
                </a:solidFill>
              </a:rPr>
              <a:t>ceza vermeye yetkili olan makam disiplin kurulu </a:t>
            </a:r>
            <a:r>
              <a:rPr lang="tr-TR" sz="1600" i="1" dirty="0">
                <a:solidFill>
                  <a:srgbClr val="C00000"/>
                </a:solidFill>
              </a:rPr>
              <a:t>ise </a:t>
            </a:r>
            <a:r>
              <a:rPr lang="tr-TR" sz="1600" i="1" dirty="0" smtClean="0">
                <a:solidFill>
                  <a:srgbClr val="C00000"/>
                </a:solidFill>
              </a:rPr>
              <a:t>disiplin </a:t>
            </a:r>
            <a:r>
              <a:rPr lang="tr-TR" sz="1600" i="1" dirty="0">
                <a:solidFill>
                  <a:srgbClr val="C00000"/>
                </a:solidFill>
              </a:rPr>
              <a:t>kurulunda tüm üyeler profesör olmalıdır. Üye eksikliği durumunda ise birim dışı görevlendirmeler için Rektörlüğe başvurulmalıdır</a:t>
            </a:r>
            <a:r>
              <a:rPr lang="tr-TR" sz="1600" i="1" dirty="0" smtClean="0">
                <a:solidFill>
                  <a:srgbClr val="C00000"/>
                </a:solidFill>
              </a:rPr>
              <a:t>.</a:t>
            </a:r>
            <a:endParaRPr lang="tr-TR" sz="1600" dirty="0">
              <a:solidFill>
                <a:srgbClr val="C00000"/>
              </a:solidFill>
            </a:endParaRPr>
          </a:p>
          <a:p>
            <a:pPr marL="0" indent="0">
              <a:buNone/>
            </a:pPr>
            <a:endParaRPr lang="tr-TR" sz="1800" dirty="0"/>
          </a:p>
        </p:txBody>
      </p:sp>
    </p:spTree>
    <p:extLst>
      <p:ext uri="{BB962C8B-B14F-4D97-AF65-F5344CB8AC3E}">
        <p14:creationId xmlns:p14="http://schemas.microsoft.com/office/powerpoint/2010/main" val="1400451744"/>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lnSpc>
                <a:spcPct val="120000"/>
              </a:lnSpc>
              <a:buNone/>
            </a:pPr>
            <a:r>
              <a:rPr lang="tr-TR" sz="1800" b="1" dirty="0"/>
              <a:t>f)</a:t>
            </a:r>
            <a:r>
              <a:rPr lang="tr-TR" sz="1800" dirty="0"/>
              <a:t> Soruşturulanın disiplin cezası verilmesini gerektiren fiili işlediği ve disiplin </a:t>
            </a:r>
            <a:r>
              <a:rPr lang="tr-TR" sz="1800" dirty="0" smtClean="0"/>
              <a:t>soruşturmasının </a:t>
            </a:r>
            <a:r>
              <a:rPr lang="tr-TR" sz="1800" dirty="0"/>
              <a:t>başlatıldığı tarihteki görev veya unvanının farklı olması hâlinde disiplin soruşturması, </a:t>
            </a:r>
            <a:r>
              <a:rPr lang="tr-TR" sz="1800" u="sng" dirty="0"/>
              <a:t>üst görev veya unvanı esas alınarak</a:t>
            </a:r>
            <a:r>
              <a:rPr lang="tr-TR" sz="1800" dirty="0"/>
              <a:t> yürütülür. Disiplin amirinin belirlenmesi ve uygulanacak diğer disiplin hükümleri, görev yapılan kurumun tabi olduğu mevzuata göre belirlenir.</a:t>
            </a:r>
          </a:p>
          <a:p>
            <a:pPr marL="0" indent="0" algn="just">
              <a:lnSpc>
                <a:spcPct val="120000"/>
              </a:lnSpc>
              <a:buNone/>
            </a:pPr>
            <a:r>
              <a:rPr lang="tr-TR" sz="1800" b="1" dirty="0"/>
              <a:t>g)</a:t>
            </a:r>
            <a:r>
              <a:rPr lang="tr-TR" sz="1800" dirty="0"/>
              <a:t> Soruşturmacı, disiplin soruşturmasıyla ilgili bilgi ve belgeleri toplama, ifade alma, tanık dinleme, bilirkişiye başvurma, keşif yapma, inceleme yapma ve ilgili makamlarla yazışma yetkisini haizdir. </a:t>
            </a:r>
          </a:p>
          <a:p>
            <a:pPr marL="0" indent="0" algn="just">
              <a:buNone/>
            </a:pPr>
            <a:r>
              <a:rPr lang="tr-TR" sz="1600" i="1" dirty="0" smtClean="0">
                <a:solidFill>
                  <a:srgbClr val="C00000"/>
                </a:solidFill>
              </a:rPr>
              <a:t>*Tanık </a:t>
            </a:r>
            <a:r>
              <a:rPr lang="tr-TR" sz="1600" i="1" dirty="0">
                <a:solidFill>
                  <a:srgbClr val="C00000"/>
                </a:solidFill>
              </a:rPr>
              <a:t>ifadeleri, yeminli olarak alınmalıdır. Tanıkların yemin ettiklerine dair ibare, mutlaka ifade tutanağında bulunmalıdır. Örnek tutanaklar Müşavirliğimizin sitesinde mevcuttur. Ancak soruşturulan veya şikâyetçiye kesinlikle yemin teklif edilmez</a:t>
            </a:r>
            <a:r>
              <a:rPr lang="tr-TR" sz="1600" i="1" dirty="0" smtClean="0">
                <a:solidFill>
                  <a:srgbClr val="C00000"/>
                </a:solidFill>
              </a:rPr>
              <a:t>.</a:t>
            </a:r>
            <a:endParaRPr lang="tr-TR" sz="1600" i="1" dirty="0">
              <a:solidFill>
                <a:srgbClr val="FF0000"/>
              </a:solidFill>
            </a:endParaRPr>
          </a:p>
          <a:p>
            <a:pPr marL="0" indent="0">
              <a:lnSpc>
                <a:spcPct val="120000"/>
              </a:lnSpc>
              <a:buNone/>
            </a:pPr>
            <a:endParaRPr lang="tr-TR" sz="1800" dirty="0"/>
          </a:p>
        </p:txBody>
      </p:sp>
    </p:spTree>
    <p:extLst>
      <p:ext uri="{BB962C8B-B14F-4D97-AF65-F5344CB8AC3E}">
        <p14:creationId xmlns:p14="http://schemas.microsoft.com/office/powerpoint/2010/main" val="3959652214"/>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836712"/>
            <a:ext cx="7776864" cy="5544616"/>
          </a:xfrm>
        </p:spPr>
      </p:pic>
    </p:spTree>
    <p:extLst>
      <p:ext uri="{BB962C8B-B14F-4D97-AF65-F5344CB8AC3E}">
        <p14:creationId xmlns:p14="http://schemas.microsoft.com/office/powerpoint/2010/main" val="3280241526"/>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836712"/>
            <a:ext cx="8136904" cy="5616624"/>
          </a:xfrm>
        </p:spPr>
      </p:pic>
    </p:spTree>
    <p:extLst>
      <p:ext uri="{BB962C8B-B14F-4D97-AF65-F5344CB8AC3E}">
        <p14:creationId xmlns:p14="http://schemas.microsoft.com/office/powerpoint/2010/main" val="917527746"/>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lnSpc>
                <a:spcPct val="120000"/>
              </a:lnSpc>
              <a:buNone/>
            </a:pPr>
            <a:r>
              <a:rPr lang="tr-TR" sz="1800" b="1" dirty="0"/>
              <a:t>h)</a:t>
            </a:r>
            <a:r>
              <a:rPr lang="tr-TR" sz="1800" dirty="0"/>
              <a:t> Soruşturmacının, görevlendirme kapsamında talep ettiği bilgi ve belgeler gecikmeksizin kendisine verilir.</a:t>
            </a:r>
          </a:p>
          <a:p>
            <a:pPr marL="0" indent="0" algn="just">
              <a:lnSpc>
                <a:spcPct val="120000"/>
              </a:lnSpc>
              <a:buNone/>
            </a:pPr>
            <a:r>
              <a:rPr lang="tr-TR" sz="1800" b="1" dirty="0"/>
              <a:t>ı)</a:t>
            </a:r>
            <a:r>
              <a:rPr lang="tr-TR" sz="1800" dirty="0"/>
              <a:t> Soruşturmacı, görevlendirildiği konuda soruşturma yürütür; soruşturma sırasında disiplin soruşturmasına konu olabilecek başka fiillerin ortaya çıkması durumunda bunları gecikmeksizin disiplin amirine bildirir. </a:t>
            </a:r>
          </a:p>
          <a:p>
            <a:pPr marL="0" indent="0" algn="just">
              <a:buNone/>
            </a:pPr>
            <a:r>
              <a:rPr lang="tr-TR" sz="1600" dirty="0" smtClean="0">
                <a:solidFill>
                  <a:srgbClr val="C00000"/>
                </a:solidFill>
              </a:rPr>
              <a:t>*</a:t>
            </a:r>
            <a:r>
              <a:rPr lang="tr-TR" sz="1600" i="1" dirty="0" smtClean="0">
                <a:solidFill>
                  <a:srgbClr val="C00000"/>
                </a:solidFill>
              </a:rPr>
              <a:t>Örneğin</a:t>
            </a:r>
            <a:r>
              <a:rPr lang="tr-TR" sz="1600" i="1" dirty="0">
                <a:solidFill>
                  <a:srgbClr val="C00000"/>
                </a:solidFill>
              </a:rPr>
              <a:t>; </a:t>
            </a:r>
            <a:r>
              <a:rPr lang="tr-TR" sz="1600" i="1" dirty="0" smtClean="0">
                <a:solidFill>
                  <a:srgbClr val="C00000"/>
                </a:solidFill>
              </a:rPr>
              <a:t>Soruşturmacı, </a:t>
            </a:r>
            <a:r>
              <a:rPr lang="tr-TR" sz="1600" i="1" dirty="0">
                <a:solidFill>
                  <a:srgbClr val="C00000"/>
                </a:solidFill>
              </a:rPr>
              <a:t>görevin tam ve zamanında yapılmasında kusurlu davranmak fiili hakkında soruşturma yürütürken soruşturulanın özürsüz ve kesintisiz 3 gün göreve gelmediğini tespit etmiştir. Böyle bir durumda, soruşturmacı hazırlamış olduğu raporda, 3 gün göreve gelmeme fiilinden ceza teklifinde bulunmamalıdır. Sadece, bu durumu disiplin amirine bildirmelidir. Çünkü özürsüz ve kesintisiz 3 gün göreve gelmeme fiili ayrı bir soruşturma gerektirmektedir</a:t>
            </a:r>
            <a:r>
              <a:rPr lang="tr-TR" sz="1600" i="1" dirty="0" smtClean="0">
                <a:solidFill>
                  <a:srgbClr val="C00000"/>
                </a:solidFill>
              </a:rPr>
              <a:t>.</a:t>
            </a:r>
            <a:endParaRPr lang="tr-TR" sz="1800" dirty="0">
              <a:solidFill>
                <a:srgbClr val="C00000"/>
              </a:solidFill>
            </a:endParaRPr>
          </a:p>
        </p:txBody>
      </p:sp>
    </p:spTree>
    <p:extLst>
      <p:ext uri="{BB962C8B-B14F-4D97-AF65-F5344CB8AC3E}">
        <p14:creationId xmlns:p14="http://schemas.microsoft.com/office/powerpoint/2010/main" val="3575221119"/>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lnSpc>
                <a:spcPct val="120000"/>
              </a:lnSpc>
              <a:buNone/>
            </a:pPr>
            <a:r>
              <a:rPr lang="tr-TR" sz="1800" b="1" dirty="0"/>
              <a:t>j)</a:t>
            </a:r>
            <a:r>
              <a:rPr lang="tr-TR" sz="1800" dirty="0"/>
              <a:t> Soruşturma işlemleri bir tutanakla tespit olunur. </a:t>
            </a:r>
          </a:p>
          <a:p>
            <a:pPr marL="0" indent="0" algn="just">
              <a:buNone/>
            </a:pPr>
            <a:r>
              <a:rPr lang="tr-TR" sz="1600" i="1" dirty="0" smtClean="0">
                <a:solidFill>
                  <a:srgbClr val="C00000"/>
                </a:solidFill>
              </a:rPr>
              <a:t>*Disiplin </a:t>
            </a:r>
            <a:r>
              <a:rPr lang="tr-TR" sz="1600" i="1" dirty="0">
                <a:solidFill>
                  <a:srgbClr val="C00000"/>
                </a:solidFill>
              </a:rPr>
              <a:t>soruşturma işlemlerinde Ceza Muhakemesi Hukukuna paralel olacak şekilde YAZILILIK İLKESİ esas alınmıştır. Bu düzenleme, soruşturulan kişinin idari yargı yoluna başvurması </a:t>
            </a:r>
            <a:r>
              <a:rPr lang="tr-TR" sz="1600" i="1" dirty="0" smtClean="0">
                <a:solidFill>
                  <a:srgbClr val="C00000"/>
                </a:solidFill>
              </a:rPr>
              <a:t>durumunda, </a:t>
            </a:r>
            <a:r>
              <a:rPr lang="tr-TR" sz="1600" i="1" dirty="0">
                <a:solidFill>
                  <a:srgbClr val="C00000"/>
                </a:solidFill>
              </a:rPr>
              <a:t>somut delillerin mahkemeye sunulması açısından önem arz etmektedir. Bu nedenle tüm soruşturma işlemlerinin hazır bulunan kişilerin imzası alınmak suretiyle tutanağa bağlanması gerekmektedir</a:t>
            </a:r>
            <a:r>
              <a:rPr lang="tr-TR" sz="1600" i="1" dirty="0" smtClean="0">
                <a:solidFill>
                  <a:srgbClr val="C00000"/>
                </a:solidFill>
              </a:rPr>
              <a:t>.</a:t>
            </a:r>
            <a:endParaRPr lang="tr-TR" sz="1600" i="1" dirty="0">
              <a:solidFill>
                <a:srgbClr val="C00000"/>
              </a:solidFill>
            </a:endParaRPr>
          </a:p>
          <a:p>
            <a:pPr marL="0" indent="0" algn="just">
              <a:lnSpc>
                <a:spcPct val="120000"/>
              </a:lnSpc>
              <a:buNone/>
            </a:pPr>
            <a:r>
              <a:rPr lang="tr-TR" sz="1800" b="1" dirty="0"/>
              <a:t>k)</a:t>
            </a:r>
            <a:r>
              <a:rPr lang="tr-TR" sz="1800" dirty="0"/>
              <a:t> Soruşturmanın gizliliği esastır. </a:t>
            </a:r>
          </a:p>
          <a:p>
            <a:pPr marL="0" indent="0" algn="just">
              <a:lnSpc>
                <a:spcPct val="120000"/>
              </a:lnSpc>
              <a:buNone/>
            </a:pPr>
            <a:r>
              <a:rPr lang="tr-TR" sz="1600" i="1" dirty="0" smtClean="0">
                <a:solidFill>
                  <a:srgbClr val="C00000"/>
                </a:solidFill>
              </a:rPr>
              <a:t>*Soruşturulan </a:t>
            </a:r>
            <a:r>
              <a:rPr lang="tr-TR" sz="1600" i="1" dirty="0">
                <a:solidFill>
                  <a:srgbClr val="C00000"/>
                </a:solidFill>
              </a:rPr>
              <a:t>kişi veya kişilerin itibarlarının sarsılmaması açısından tüm soruşturma işlemlerinin gizlilik içinde yürütülmesi yasal zorunluluk teşkil etmektedir</a:t>
            </a:r>
            <a:r>
              <a:rPr lang="tr-TR" sz="1600" i="1" dirty="0" smtClean="0">
                <a:solidFill>
                  <a:srgbClr val="C00000"/>
                </a:solidFill>
              </a:rPr>
              <a:t>.</a:t>
            </a:r>
            <a:endParaRPr lang="tr-TR" sz="1600" i="1" dirty="0">
              <a:solidFill>
                <a:srgbClr val="C00000"/>
              </a:solidFill>
            </a:endParaRPr>
          </a:p>
          <a:p>
            <a:pPr marL="0" indent="0">
              <a:lnSpc>
                <a:spcPct val="120000"/>
              </a:lnSpc>
              <a:buNone/>
            </a:pPr>
            <a:endParaRPr lang="tr-TR" sz="1800" dirty="0"/>
          </a:p>
        </p:txBody>
      </p:sp>
    </p:spTree>
    <p:extLst>
      <p:ext uri="{BB962C8B-B14F-4D97-AF65-F5344CB8AC3E}">
        <p14:creationId xmlns:p14="http://schemas.microsoft.com/office/powerpoint/2010/main" val="3106665748"/>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lnSpc>
                <a:spcPct val="120000"/>
              </a:lnSpc>
              <a:buNone/>
            </a:pPr>
            <a:r>
              <a:rPr lang="tr-TR" sz="1800" b="1" dirty="0"/>
              <a:t>l)</a:t>
            </a:r>
            <a:r>
              <a:rPr lang="tr-TR" sz="1800" dirty="0"/>
              <a:t> Soruşturma, görevlendirme yazısının tebliğ tarihinden itibaren </a:t>
            </a:r>
            <a:r>
              <a:rPr lang="tr-TR" sz="1800" b="1" i="1" dirty="0"/>
              <a:t>iki ay </a:t>
            </a:r>
            <a:r>
              <a:rPr lang="tr-TR" sz="1800" dirty="0"/>
              <a:t>içinde tamamlanır. Soruşturma bu süre içinde tamamlanamaz ise soruşturmacı gerekçeli olarak ek süre talep edebilir, disiplin amiri gerekçeyi değerlendirerek ve zamanaşımı sürelerini dikkate alarak karar verir. </a:t>
            </a:r>
          </a:p>
          <a:p>
            <a:pPr marL="0" indent="0" algn="just">
              <a:lnSpc>
                <a:spcPct val="120000"/>
              </a:lnSpc>
              <a:buNone/>
            </a:pPr>
            <a:r>
              <a:rPr lang="tr-TR" sz="1800" b="1" dirty="0"/>
              <a:t>m)</a:t>
            </a:r>
            <a:r>
              <a:rPr lang="tr-TR" sz="1800" dirty="0"/>
              <a:t> </a:t>
            </a:r>
            <a:r>
              <a:rPr lang="tr-TR" sz="1800" u="sng" dirty="0"/>
              <a:t>Fiili işleyenin emeklilik veya başka nedenlerle görevinin sona ermesi, hakkında soruşturma açılmasına ve soruşturmanın devamına engel olmaz.  Bu durumda soruşturma sonunda verilen disiplin cezası, özlük dosyasında saklanır.</a:t>
            </a:r>
            <a:r>
              <a:rPr lang="tr-TR" sz="1800" dirty="0"/>
              <a:t> Aylıktan veya ücretten kesme ve kademe ilerlemesinin durdurulması veya birden fazla ücretten kesme cezaları ilgilinin kamu görevine dönmesi ya da bir vakıf yükseköğretim kurumunda göreve başlaması halinde uygulanır. </a:t>
            </a:r>
          </a:p>
          <a:p>
            <a:pPr marL="0" indent="0">
              <a:lnSpc>
                <a:spcPct val="120000"/>
              </a:lnSpc>
              <a:buNone/>
            </a:pPr>
            <a:endParaRPr lang="tr-TR" sz="1800" dirty="0"/>
          </a:p>
        </p:txBody>
      </p:sp>
    </p:spTree>
    <p:extLst>
      <p:ext uri="{BB962C8B-B14F-4D97-AF65-F5344CB8AC3E}">
        <p14:creationId xmlns:p14="http://schemas.microsoft.com/office/powerpoint/2010/main" val="883348224"/>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4120817262"/>
              </p:ext>
            </p:extLst>
          </p:nvPr>
        </p:nvGraphicFramePr>
        <p:xfrm>
          <a:off x="467544" y="162880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203513"/>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8219256" cy="5976664"/>
          </a:xfrm>
        </p:spPr>
        <p:txBody>
          <a:bodyPr>
            <a:noAutofit/>
          </a:bodyPr>
          <a:lstStyle/>
          <a:p>
            <a:pPr marL="0" indent="0" algn="just">
              <a:lnSpc>
                <a:spcPct val="120000"/>
              </a:lnSpc>
              <a:buNone/>
            </a:pPr>
            <a:r>
              <a:rPr lang="tr-TR" sz="1800" b="1" dirty="0"/>
              <a:t>n)</a:t>
            </a:r>
            <a:r>
              <a:rPr lang="tr-TR" sz="1800" dirty="0"/>
              <a:t> Bir fiilden dolayı ilgili hakkında ceza soruşturması veya kovuşturması yapılıyor olması, aynı fiilden dolayı disiplin soruşturması yapılmasına, ceza verilmesine ve bu cezanın yerine getirilmesine engel </a:t>
            </a:r>
            <a:r>
              <a:rPr lang="tr-TR" sz="1800" dirty="0" smtClean="0"/>
              <a:t>değildir.</a:t>
            </a:r>
            <a:endParaRPr lang="tr-TR" sz="1600" dirty="0" smtClean="0">
              <a:solidFill>
                <a:srgbClr val="FF0000"/>
              </a:solidFill>
            </a:endParaRPr>
          </a:p>
          <a:p>
            <a:pPr marL="0" indent="0" algn="just">
              <a:buNone/>
            </a:pPr>
            <a:r>
              <a:rPr lang="tr-TR" sz="1600" i="1" dirty="0" smtClean="0">
                <a:solidFill>
                  <a:srgbClr val="C00000"/>
                </a:solidFill>
              </a:rPr>
              <a:t>*Örneğin</a:t>
            </a:r>
            <a:r>
              <a:rPr lang="tr-TR" sz="1600" i="1" dirty="0">
                <a:solidFill>
                  <a:srgbClr val="C00000"/>
                </a:solidFill>
              </a:rPr>
              <a:t>; Personelin nüfuzunu kullanarak konusu suç olan bir eylemde bulunması ve bu eyleminin sonucunda da Türk Ceza Kanunu hükümleri gereği hakkında hapis cezasına hükmolunması, personel hakkında ayrıca disiplin soruşturması açılmasına ve bu soruşturma sonucunda disiplin cezası ile cezalandırılmasına bir engel değildir</a:t>
            </a:r>
            <a:r>
              <a:rPr lang="tr-TR" sz="1600" i="1" dirty="0" smtClean="0">
                <a:solidFill>
                  <a:srgbClr val="C00000"/>
                </a:solidFill>
              </a:rPr>
              <a:t>.</a:t>
            </a:r>
            <a:r>
              <a:rPr lang="tr-TR" sz="1600" dirty="0" smtClean="0">
                <a:solidFill>
                  <a:srgbClr val="FF0000"/>
                </a:solidFill>
              </a:rPr>
              <a:t> </a:t>
            </a:r>
          </a:p>
          <a:p>
            <a:pPr marL="0" indent="0" algn="just">
              <a:lnSpc>
                <a:spcPct val="120000"/>
              </a:lnSpc>
              <a:buNone/>
            </a:pPr>
            <a:r>
              <a:rPr lang="tr-TR" sz="1800" dirty="0" smtClean="0"/>
              <a:t>Gerektiğinde </a:t>
            </a:r>
            <a:r>
              <a:rPr lang="tr-TR" sz="1800" dirty="0"/>
              <a:t>ceza kovuşturması bekletici mesele yapılabilir. Bu durumda disiplin soruşturmasına ilişkin zamanaşımı süreleri durur. </a:t>
            </a:r>
          </a:p>
          <a:p>
            <a:pPr marL="0" indent="0" algn="just">
              <a:buNone/>
            </a:pPr>
            <a:r>
              <a:rPr lang="tr-TR" sz="1600" dirty="0" smtClean="0">
                <a:solidFill>
                  <a:srgbClr val="C00000"/>
                </a:solidFill>
              </a:rPr>
              <a:t>*</a:t>
            </a:r>
            <a:r>
              <a:rPr lang="tr-TR" sz="1600" i="1" u="sng" dirty="0" smtClean="0">
                <a:solidFill>
                  <a:srgbClr val="C00000"/>
                </a:solidFill>
              </a:rPr>
              <a:t>Bu </a:t>
            </a:r>
            <a:r>
              <a:rPr lang="tr-TR" sz="1600" i="1" u="sng" dirty="0">
                <a:solidFill>
                  <a:srgbClr val="C00000"/>
                </a:solidFill>
              </a:rPr>
              <a:t>madde şöyle </a:t>
            </a:r>
            <a:r>
              <a:rPr lang="tr-TR" sz="1600" i="1" u="sng" dirty="0" smtClean="0">
                <a:solidFill>
                  <a:srgbClr val="C00000"/>
                </a:solidFill>
              </a:rPr>
              <a:t>örneklendirilebilir</a:t>
            </a:r>
            <a:r>
              <a:rPr lang="tr-TR" sz="1600" i="1" dirty="0" smtClean="0">
                <a:solidFill>
                  <a:srgbClr val="C00000"/>
                </a:solidFill>
              </a:rPr>
              <a:t>; Kamu görevlisi hakkında, bir fiilden kaynaklı disiplin mevzuatı uyarınca </a:t>
            </a:r>
            <a:r>
              <a:rPr lang="tr-TR" sz="1600" i="1" dirty="0">
                <a:solidFill>
                  <a:srgbClr val="C00000"/>
                </a:solidFill>
              </a:rPr>
              <a:t>disiplin soruşturması </a:t>
            </a:r>
            <a:r>
              <a:rPr lang="tr-TR" sz="1600" i="1" dirty="0" smtClean="0">
                <a:solidFill>
                  <a:srgbClr val="C00000"/>
                </a:solidFill>
              </a:rPr>
              <a:t>açılmış </a:t>
            </a:r>
            <a:r>
              <a:rPr lang="tr-TR" sz="1600" i="1" dirty="0">
                <a:solidFill>
                  <a:srgbClr val="C00000"/>
                </a:solidFill>
              </a:rPr>
              <a:t>ve </a:t>
            </a:r>
            <a:r>
              <a:rPr lang="tr-TR" sz="1600" i="1" dirty="0" smtClean="0">
                <a:solidFill>
                  <a:srgbClr val="C00000"/>
                </a:solidFill>
              </a:rPr>
              <a:t>söz konusu fiilden kaynaklı </a:t>
            </a:r>
            <a:r>
              <a:rPr lang="tr-TR" sz="1600" i="1" dirty="0">
                <a:solidFill>
                  <a:srgbClr val="C00000"/>
                </a:solidFill>
              </a:rPr>
              <a:t>adli yargıda da bir yargılama yapılıyor ise </a:t>
            </a:r>
            <a:r>
              <a:rPr lang="tr-TR" sz="1600" i="1" u="sng" dirty="0">
                <a:solidFill>
                  <a:srgbClr val="C00000"/>
                </a:solidFill>
              </a:rPr>
              <a:t>adli yargılamanın sonucu beklenerek bu süreç sonunda karar verilebilir</a:t>
            </a:r>
            <a:r>
              <a:rPr lang="tr-TR" sz="1600" i="1" dirty="0">
                <a:solidFill>
                  <a:srgbClr val="C00000"/>
                </a:solidFill>
              </a:rPr>
              <a:t>. Bu durumda zamanaşımı süresi durmaktadır. Bu madde hükmünden </a:t>
            </a:r>
            <a:r>
              <a:rPr lang="tr-TR" sz="1600" i="1" dirty="0" smtClean="0">
                <a:solidFill>
                  <a:srgbClr val="C00000"/>
                </a:solidFill>
              </a:rPr>
              <a:t>amaç, </a:t>
            </a:r>
            <a:r>
              <a:rPr lang="tr-TR" sz="1600" i="1" dirty="0">
                <a:solidFill>
                  <a:srgbClr val="C00000"/>
                </a:solidFill>
              </a:rPr>
              <a:t>kişi hakkında ağır sonuçlar doğurabilecek bir disiplin </a:t>
            </a:r>
            <a:r>
              <a:rPr lang="tr-TR" sz="1600" i="1" dirty="0" smtClean="0">
                <a:solidFill>
                  <a:srgbClr val="C00000"/>
                </a:solidFill>
              </a:rPr>
              <a:t>işleminde, </a:t>
            </a:r>
            <a:r>
              <a:rPr lang="tr-TR" sz="1600" i="1" dirty="0">
                <a:solidFill>
                  <a:srgbClr val="C00000"/>
                </a:solidFill>
              </a:rPr>
              <a:t>daha </a:t>
            </a:r>
            <a:r>
              <a:rPr lang="tr-TR" sz="1600" i="1" dirty="0" smtClean="0">
                <a:solidFill>
                  <a:srgbClr val="C00000"/>
                </a:solidFill>
              </a:rPr>
              <a:t>sağlıklı </a:t>
            </a:r>
            <a:r>
              <a:rPr lang="tr-TR" sz="1600" i="1" dirty="0">
                <a:solidFill>
                  <a:srgbClr val="C00000"/>
                </a:solidFill>
              </a:rPr>
              <a:t>karar verebilmektir. Bu durumlarda kesin ve şüpheden uzak delil bulunmadığı </a:t>
            </a:r>
            <a:r>
              <a:rPr lang="tr-TR" sz="1600" i="1" dirty="0" smtClean="0">
                <a:solidFill>
                  <a:srgbClr val="C00000"/>
                </a:solidFill>
              </a:rPr>
              <a:t>zaman, </a:t>
            </a:r>
            <a:r>
              <a:rPr lang="tr-TR" sz="1600" i="1" dirty="0">
                <a:solidFill>
                  <a:srgbClr val="C00000"/>
                </a:solidFill>
              </a:rPr>
              <a:t>ceza davası BEKLETİCİ MESELE yapılmalıdır. Bu hususun tutanağa bağlanması gerekmektedir. Tutanağa bağlanmadan ceza davasının beklenmesi, ileride verilen cezanın idari yargı yoluna konu olması durumunda ZAMANAŞIMI hususunda sorun ortaya çıkarabilmektedir</a:t>
            </a:r>
            <a:r>
              <a:rPr lang="tr-TR" sz="1600" i="1" dirty="0" smtClean="0">
                <a:solidFill>
                  <a:srgbClr val="C00000"/>
                </a:solidFill>
              </a:rPr>
              <a:t>.</a:t>
            </a:r>
          </a:p>
          <a:p>
            <a:pPr marL="0" indent="0" algn="just">
              <a:buNone/>
            </a:pPr>
            <a:r>
              <a:rPr lang="tr-TR" sz="1600" b="1" dirty="0"/>
              <a:t>o)</a:t>
            </a:r>
            <a:r>
              <a:rPr lang="tr-TR" sz="1600" dirty="0"/>
              <a:t> Bir fiilin diğer kanunlar uyarınca idari yaptırıma bağlanmış olması, aynı fiile bu Kanun kapsamında disiplin cezası verilmesine engel teşkil etmez.</a:t>
            </a:r>
          </a:p>
          <a:p>
            <a:pPr marL="0" indent="0" algn="just">
              <a:buNone/>
            </a:pPr>
            <a:endParaRPr lang="tr-TR" sz="1600" dirty="0"/>
          </a:p>
          <a:p>
            <a:pPr marL="0" indent="0">
              <a:buNone/>
            </a:pPr>
            <a:endParaRPr lang="tr-TR" sz="1800" dirty="0"/>
          </a:p>
        </p:txBody>
      </p:sp>
    </p:spTree>
    <p:extLst>
      <p:ext uri="{BB962C8B-B14F-4D97-AF65-F5344CB8AC3E}">
        <p14:creationId xmlns:p14="http://schemas.microsoft.com/office/powerpoint/2010/main" val="2064584111"/>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i="1" u="sng" dirty="0"/>
              <a:t>Savunma hakkı kapsamında gözetilecek hususlar şunlardır</a:t>
            </a:r>
            <a:r>
              <a:rPr lang="tr-TR" sz="2000" i="1" dirty="0" smtClean="0"/>
              <a:t>:</a:t>
            </a:r>
            <a:endParaRPr lang="tr-TR" sz="2000" dirty="0">
              <a:solidFill>
                <a:srgbClr val="C00000"/>
              </a:solidFill>
            </a:endParaRPr>
          </a:p>
        </p:txBody>
      </p:sp>
      <p:sp>
        <p:nvSpPr>
          <p:cNvPr id="3" name="İçerik Yer Tutucusu 2"/>
          <p:cNvSpPr>
            <a:spLocks noGrp="1"/>
          </p:cNvSpPr>
          <p:nvPr>
            <p:ph idx="1"/>
          </p:nvPr>
        </p:nvSpPr>
        <p:spPr/>
        <p:txBody>
          <a:bodyPr>
            <a:normAutofit/>
          </a:bodyPr>
          <a:lstStyle/>
          <a:p>
            <a:pPr marL="0" indent="0" algn="just">
              <a:lnSpc>
                <a:spcPct val="120000"/>
              </a:lnSpc>
              <a:buNone/>
            </a:pPr>
            <a:r>
              <a:rPr lang="tr-TR" sz="1800" b="1" dirty="0"/>
              <a:t>a)</a:t>
            </a:r>
            <a:r>
              <a:rPr lang="tr-TR" sz="1800" dirty="0"/>
              <a:t> </a:t>
            </a:r>
            <a:r>
              <a:rPr lang="tr-TR" sz="1800" u="sng" dirty="0"/>
              <a:t>Soruşturulana, iddialar hakkında savunma imkânı tanınmadan disiplin cezası verilemez.</a:t>
            </a:r>
            <a:r>
              <a:rPr lang="tr-TR" sz="1800" dirty="0"/>
              <a:t> Soruşturmayı yapanın </a:t>
            </a:r>
            <a:r>
              <a:rPr lang="tr-TR" sz="1800" b="1" i="1" dirty="0"/>
              <a:t>yedi günden az olmamak üzere </a:t>
            </a:r>
            <a:r>
              <a:rPr lang="tr-TR" sz="1800" dirty="0"/>
              <a:t>verdiği süre içinde veya belirtilen tarihte geçerli bir mazereti olmaksızın savunmasını yapmayan, savunma hakkından vazgeçmiş sayılır. </a:t>
            </a:r>
          </a:p>
          <a:p>
            <a:pPr marL="0" indent="0" algn="just">
              <a:buNone/>
            </a:pPr>
            <a:r>
              <a:rPr lang="tr-TR" sz="1600" dirty="0" smtClean="0">
                <a:solidFill>
                  <a:srgbClr val="C00000"/>
                </a:solidFill>
              </a:rPr>
              <a:t>*</a:t>
            </a:r>
            <a:r>
              <a:rPr lang="tr-TR" sz="1600" i="1" u="sng" dirty="0" smtClean="0">
                <a:solidFill>
                  <a:srgbClr val="C00000"/>
                </a:solidFill>
              </a:rPr>
              <a:t>Soruşturma </a:t>
            </a:r>
            <a:r>
              <a:rPr lang="tr-TR" sz="1600" i="1" u="sng" dirty="0">
                <a:solidFill>
                  <a:srgbClr val="C00000"/>
                </a:solidFill>
              </a:rPr>
              <a:t>kapsamında kişilerle olan yazışmalar iadeli taahhütlü olarak yapılır. Evrakın elden </a:t>
            </a:r>
            <a:r>
              <a:rPr lang="tr-TR" sz="1600" i="1" u="sng" dirty="0" smtClean="0">
                <a:solidFill>
                  <a:srgbClr val="C00000"/>
                </a:solidFill>
              </a:rPr>
              <a:t>tebliğ edilmesi </a:t>
            </a:r>
            <a:r>
              <a:rPr lang="tr-TR" sz="1600" i="1" u="sng" dirty="0">
                <a:solidFill>
                  <a:srgbClr val="C00000"/>
                </a:solidFill>
              </a:rPr>
              <a:t>halinde tarih de belirtilerek tebliğe ilişkin imzalı belge alınır ve dosyada muhafaza edilir</a:t>
            </a:r>
            <a:r>
              <a:rPr lang="tr-TR" sz="1600" i="1" dirty="0">
                <a:solidFill>
                  <a:srgbClr val="C00000"/>
                </a:solidFill>
              </a:rPr>
              <a:t>. </a:t>
            </a:r>
            <a:r>
              <a:rPr lang="tr-TR" sz="1600" i="1" dirty="0" smtClean="0">
                <a:solidFill>
                  <a:srgbClr val="C00000"/>
                </a:solidFill>
              </a:rPr>
              <a:t>Tebliğ hususunda, 7201 </a:t>
            </a:r>
            <a:r>
              <a:rPr lang="tr-TR" sz="1600" i="1" dirty="0">
                <a:solidFill>
                  <a:srgbClr val="C00000"/>
                </a:solidFill>
              </a:rPr>
              <a:t>sayılı Tebligat Kanunu hükümlerine uyulmalıdır. Hukukta sürelere ilişkin hesaplamalarda, tebliğ tarihi büyük önem arz etmektedir. Bu doğrultuda soruşturma dosyasındaki tebligata ilişkin evraklar da çok önemli olup kişilere yapılacak tebligatın, elden tebliğ yapılması halinde tebliğin hangi tarihte yapıldığını gösteren tebliğ belgesi hazırlanıp ilgili kişiye imzalattırılması, elden tebliğ yapılamaması durumunda iadeli taahhütlü olarak ilgilinin adresine </a:t>
            </a:r>
            <a:r>
              <a:rPr lang="tr-TR" sz="1600" i="1" dirty="0" smtClean="0">
                <a:solidFill>
                  <a:srgbClr val="C00000"/>
                </a:solidFill>
              </a:rPr>
              <a:t>gönderilmesi ve kişinin tebliğ aldığına dair posta evrakının dosyada yer alması </a:t>
            </a:r>
            <a:r>
              <a:rPr lang="tr-TR" sz="1600" i="1" dirty="0">
                <a:solidFill>
                  <a:srgbClr val="C00000"/>
                </a:solidFill>
              </a:rPr>
              <a:t>gerekmektedir</a:t>
            </a:r>
            <a:r>
              <a:rPr lang="tr-TR" sz="1600" i="1" dirty="0" smtClean="0">
                <a:solidFill>
                  <a:srgbClr val="C00000"/>
                </a:solidFill>
              </a:rPr>
              <a:t>.</a:t>
            </a:r>
            <a:endParaRPr lang="tr-TR" sz="1600" dirty="0">
              <a:solidFill>
                <a:srgbClr val="C00000"/>
              </a:solidFill>
            </a:endParaRPr>
          </a:p>
          <a:p>
            <a:pPr marL="0" indent="0">
              <a:lnSpc>
                <a:spcPct val="120000"/>
              </a:lnSpc>
              <a:buNone/>
            </a:pPr>
            <a:endParaRPr lang="tr-TR" sz="1800" dirty="0"/>
          </a:p>
        </p:txBody>
      </p:sp>
    </p:spTree>
    <p:extLst>
      <p:ext uri="{BB962C8B-B14F-4D97-AF65-F5344CB8AC3E}">
        <p14:creationId xmlns:p14="http://schemas.microsoft.com/office/powerpoint/2010/main" val="386595270"/>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1935480"/>
            <a:ext cx="8229600" cy="4517856"/>
          </a:xfrm>
        </p:spPr>
        <p:txBody>
          <a:bodyPr>
            <a:noAutofit/>
          </a:bodyPr>
          <a:lstStyle/>
          <a:p>
            <a:pPr marL="0" indent="0" algn="just">
              <a:lnSpc>
                <a:spcPct val="120000"/>
              </a:lnSpc>
              <a:buNone/>
            </a:pPr>
            <a:r>
              <a:rPr lang="tr-TR" sz="1800" b="1" dirty="0"/>
              <a:t>b)</a:t>
            </a:r>
            <a:r>
              <a:rPr lang="tr-TR" sz="1800" dirty="0"/>
              <a:t> Savunmaya davet yazısında hakkında disiplin soruşturması açılan fiilin neden ibaret bulunduğu, savunmasını belirtilen sürede yapmadığı takdirde savunmasından vazgeçmiş sayılacağı bildirilir. </a:t>
            </a:r>
          </a:p>
          <a:p>
            <a:pPr marL="0" indent="0" algn="just">
              <a:buNone/>
            </a:pPr>
            <a:r>
              <a:rPr lang="tr-TR" sz="1600" i="1" u="sng" dirty="0">
                <a:solidFill>
                  <a:srgbClr val="C00000"/>
                </a:solidFill>
              </a:rPr>
              <a:t>*</a:t>
            </a:r>
            <a:r>
              <a:rPr lang="tr-TR" sz="1600" i="1" u="sng" dirty="0" smtClean="0">
                <a:solidFill>
                  <a:srgbClr val="C00000"/>
                </a:solidFill>
              </a:rPr>
              <a:t>Bu </a:t>
            </a:r>
            <a:r>
              <a:rPr lang="tr-TR" sz="1600" i="1" u="sng" dirty="0">
                <a:solidFill>
                  <a:srgbClr val="C00000"/>
                </a:solidFill>
              </a:rPr>
              <a:t>hususlar, savunmaya davet yazısında açıkça belirtilmelidir</a:t>
            </a:r>
            <a:r>
              <a:rPr lang="tr-TR" sz="1600" i="1" u="sng" dirty="0" smtClean="0">
                <a:solidFill>
                  <a:srgbClr val="C00000"/>
                </a:solidFill>
              </a:rPr>
              <a:t>.</a:t>
            </a:r>
            <a:endParaRPr lang="tr-TR" sz="1600" u="sng" dirty="0">
              <a:solidFill>
                <a:srgbClr val="C00000"/>
              </a:solidFill>
            </a:endParaRPr>
          </a:p>
          <a:p>
            <a:pPr marL="0" indent="0" algn="just">
              <a:lnSpc>
                <a:spcPct val="120000"/>
              </a:lnSpc>
              <a:buNone/>
            </a:pPr>
            <a:r>
              <a:rPr lang="tr-TR" sz="1800" b="1" dirty="0"/>
              <a:t>c)</a:t>
            </a:r>
            <a:r>
              <a:rPr lang="tr-TR" sz="1800" dirty="0"/>
              <a:t> Disiplin cezası vermeye yetkili makamlar gerek görürse, isnat edilen fiil ve soruşturma raporunda önerilen disiplin cezasını da belirtmek suretiyle, bu maddedeki esaslar çerçevesinde (a) ve (b) bentlerindeki usule göre tekrar savunma isteyebilir. Hakkında üniversite öğretim mesleğinden çıkarma ve kamu görevinden çıkarma cezası istenenler soruşturma evrakını inceleme, tanık dinletme, disiplin kurulunda sözlü veya yazılı olarak kendisi veya vekili vasıtasıyla savunma yapma hakkına sahiptir. </a:t>
            </a:r>
          </a:p>
          <a:p>
            <a:pPr marL="0" indent="0" algn="just">
              <a:buNone/>
            </a:pPr>
            <a:r>
              <a:rPr lang="tr-TR" sz="1600" i="1" dirty="0" smtClean="0">
                <a:solidFill>
                  <a:srgbClr val="C00000"/>
                </a:solidFill>
              </a:rPr>
              <a:t>*Yargı mercilerince yapılacak incelemede; soruşturulana savunma hakkının eksiksiz tanındığının ispatı açısından, disiplin cezasına konu fiil ve önerilen ceza teklifi de belirtilerek cezayı verecek makam tarafından da son savunma alınmalıdır.</a:t>
            </a:r>
            <a:endParaRPr lang="tr-TR" sz="1600" dirty="0">
              <a:solidFill>
                <a:srgbClr val="C00000"/>
              </a:solidFill>
            </a:endParaRPr>
          </a:p>
          <a:p>
            <a:pPr marL="0" indent="0">
              <a:lnSpc>
                <a:spcPct val="120000"/>
              </a:lnSpc>
              <a:buNone/>
            </a:pPr>
            <a:endParaRPr lang="tr-TR" sz="1800" dirty="0">
              <a:solidFill>
                <a:srgbClr val="C00000"/>
              </a:solidFill>
            </a:endParaRPr>
          </a:p>
        </p:txBody>
      </p:sp>
    </p:spTree>
    <p:extLst>
      <p:ext uri="{BB962C8B-B14F-4D97-AF65-F5344CB8AC3E}">
        <p14:creationId xmlns:p14="http://schemas.microsoft.com/office/powerpoint/2010/main" val="3931717811"/>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908720"/>
            <a:ext cx="8640960" cy="5688632"/>
          </a:xfrm>
        </p:spPr>
      </p:pic>
    </p:spTree>
    <p:extLst>
      <p:ext uri="{BB962C8B-B14F-4D97-AF65-F5344CB8AC3E}">
        <p14:creationId xmlns:p14="http://schemas.microsoft.com/office/powerpoint/2010/main" val="2493585185"/>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b="1" dirty="0" smtClean="0"/>
              <a:t>Görevden uzaklaştırma:</a:t>
            </a:r>
            <a:r>
              <a:rPr lang="tr-TR" sz="2000" b="1" dirty="0"/>
              <a:t/>
            </a:r>
            <a:br>
              <a:rPr lang="tr-TR" sz="2000" b="1" dirty="0"/>
            </a:br>
            <a:r>
              <a:rPr lang="tr-TR" sz="2000" b="1" dirty="0" smtClean="0"/>
              <a:t>Madde53/B</a:t>
            </a:r>
            <a:endParaRPr lang="tr-TR" sz="2000" dirty="0"/>
          </a:p>
        </p:txBody>
      </p:sp>
      <p:sp>
        <p:nvSpPr>
          <p:cNvPr id="3" name="İçerik Yer Tutucusu 2"/>
          <p:cNvSpPr>
            <a:spLocks noGrp="1"/>
          </p:cNvSpPr>
          <p:nvPr>
            <p:ph idx="1"/>
          </p:nvPr>
        </p:nvSpPr>
        <p:spPr/>
        <p:txBody>
          <a:bodyPr>
            <a:normAutofit/>
          </a:bodyPr>
          <a:lstStyle/>
          <a:p>
            <a:pPr marL="0" indent="0" algn="just">
              <a:lnSpc>
                <a:spcPct val="120000"/>
              </a:lnSpc>
              <a:buNone/>
            </a:pPr>
            <a:r>
              <a:rPr lang="tr-TR" sz="1800" dirty="0" smtClean="0"/>
              <a:t>Görevden </a:t>
            </a:r>
            <a:r>
              <a:rPr lang="tr-TR" sz="1800" dirty="0"/>
              <a:t>uzaklaştırma, Devlet veya vakıf yükseköğretim kurumlarında yürütülen kamu hizmetinin gerektirdiği hallerde, görevi başında kalmasında sakınca görülen üst kuruluşlar ile yükseköğretim kurumu yöneticileri, öğretim elemanları, memurlar ve diğer personel hakkında alınan </a:t>
            </a:r>
            <a:r>
              <a:rPr lang="tr-TR" sz="1800" u="sng" dirty="0"/>
              <a:t>ihtiyati bir tedbirdir</a:t>
            </a:r>
            <a:r>
              <a:rPr lang="tr-TR" sz="1800" dirty="0"/>
              <a:t>. </a:t>
            </a:r>
            <a:r>
              <a:rPr lang="tr-TR" sz="1800" u="sng" dirty="0"/>
              <a:t>Görevden uzaklaştırma tedbiri disiplin veya ceza soruşturmasının herhangi bir safhasında </a:t>
            </a:r>
            <a:r>
              <a:rPr lang="tr-TR" sz="1800" b="1" u="sng" dirty="0"/>
              <a:t>üç ay süreyle </a:t>
            </a:r>
            <a:r>
              <a:rPr lang="tr-TR" sz="1800" u="sng" dirty="0"/>
              <a:t>alınabilir</a:t>
            </a:r>
            <a:r>
              <a:rPr lang="tr-TR" sz="1800" dirty="0"/>
              <a:t>. Soruşturmayı yürütenler görevden uzaklaştırmayı teklif edebilirler. Bu sürenin bitiminde tedbir kararının alınmasına ilişkin sebeplerin devam etmesi halinde tedbir her defasında üç ay </a:t>
            </a:r>
            <a:r>
              <a:rPr lang="tr-TR" sz="1800" dirty="0" smtClean="0"/>
              <a:t>uzatılabilir.</a:t>
            </a:r>
          </a:p>
          <a:p>
            <a:pPr marL="0" indent="0" algn="just">
              <a:lnSpc>
                <a:spcPct val="120000"/>
              </a:lnSpc>
              <a:buNone/>
            </a:pPr>
            <a:r>
              <a:rPr lang="tr-TR" sz="1800" u="sng" dirty="0" smtClean="0"/>
              <a:t>Görevden uzaklaştırmaya,</a:t>
            </a:r>
            <a:r>
              <a:rPr lang="tr-TR" sz="1800" dirty="0" smtClean="0"/>
              <a:t> </a:t>
            </a:r>
            <a:r>
              <a:rPr lang="tr-TR" sz="1800" dirty="0"/>
              <a:t>Yükseköğretim Üst Kuruluş Başkanları ile Devlet yükseköğretim kurumlarında </a:t>
            </a:r>
            <a:r>
              <a:rPr lang="tr-TR" sz="1800" b="1" u="sng" dirty="0"/>
              <a:t>atamaya yetkili amirler</a:t>
            </a:r>
            <a:r>
              <a:rPr lang="tr-TR" sz="1800" dirty="0"/>
              <a:t>, vakıf yükseköğretim kurumlarında rektörler ve bağımsız vakıf meslek yüksekokullarında müdürler </a:t>
            </a:r>
            <a:r>
              <a:rPr lang="tr-TR" sz="1800" u="sng" dirty="0"/>
              <a:t>yetkilidir. </a:t>
            </a:r>
          </a:p>
        </p:txBody>
      </p:sp>
    </p:spTree>
    <p:extLst>
      <p:ext uri="{BB962C8B-B14F-4D97-AF65-F5344CB8AC3E}">
        <p14:creationId xmlns:p14="http://schemas.microsoft.com/office/powerpoint/2010/main" val="1722370356"/>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lnSpcReduction="10000"/>
          </a:bodyPr>
          <a:lstStyle/>
          <a:p>
            <a:pPr marL="0" indent="0" algn="just">
              <a:lnSpc>
                <a:spcPct val="120000"/>
              </a:lnSpc>
              <a:buNone/>
            </a:pPr>
            <a:r>
              <a:rPr lang="tr-TR" sz="1800" dirty="0" smtClean="0"/>
              <a:t>Rektörlerin</a:t>
            </a:r>
            <a:r>
              <a:rPr lang="tr-TR" sz="1800" dirty="0"/>
              <a:t>, bağımsız vakıf meslek yüksekokulu müdürlerinin ve dekanların görevden uzaklaştırılması kararı disiplin amirinin teklifi üzerine Yükseköğretim Genel Kurulu tarafından verilir. Görevden uzaklaştırma kararları atamaya yetkili amirlere bildirilir</a:t>
            </a:r>
            <a:r>
              <a:rPr lang="tr-TR" sz="1800" dirty="0" smtClean="0"/>
              <a:t>. </a:t>
            </a:r>
            <a:r>
              <a:rPr lang="tr-TR" sz="1800" u="sng" dirty="0" smtClean="0"/>
              <a:t>Görevinden </a:t>
            </a:r>
            <a:r>
              <a:rPr lang="tr-TR" sz="1800" u="sng" dirty="0"/>
              <a:t>uzaklaştırılanlar hakkında görevden uzaklaştırmayı izleyen </a:t>
            </a:r>
            <a:r>
              <a:rPr lang="tr-TR" sz="1800" b="1" u="sng" dirty="0"/>
              <a:t>on </a:t>
            </a:r>
            <a:r>
              <a:rPr lang="tr-TR" sz="1800" b="1" u="sng" dirty="0" smtClean="0"/>
              <a:t>iş günü </a:t>
            </a:r>
            <a:r>
              <a:rPr lang="tr-TR" sz="1800" u="sng" dirty="0"/>
              <a:t>içinde soruşturmaya başlanması </a:t>
            </a:r>
            <a:r>
              <a:rPr lang="tr-TR" sz="1800" u="sng" dirty="0" smtClean="0"/>
              <a:t>şarttır.</a:t>
            </a:r>
          </a:p>
          <a:p>
            <a:pPr marL="0" indent="0" algn="just">
              <a:lnSpc>
                <a:spcPct val="120000"/>
              </a:lnSpc>
              <a:buNone/>
            </a:pPr>
            <a:r>
              <a:rPr lang="tr-TR" sz="1800" dirty="0" smtClean="0"/>
              <a:t>Görevden </a:t>
            </a:r>
            <a:r>
              <a:rPr lang="tr-TR" sz="1800" dirty="0"/>
              <a:t>uzaklaştırma işleminden sonra süresi içinde soruşturmaya başlamayan, görevden uzaklaştırma tedbirinin kaldırılmasının zorunlu olduğu durumlarda bu tedbiri kaldırmayan veya görevden uzaklaştırma işlemini keyfi olarak veya garaz ya da kini dolayısı ile yaptığı, yaptırılan soruşturma sonunda anlaşılan yetkililer, hukuki, mali ve cezai sorumluluğa </a:t>
            </a:r>
            <a:r>
              <a:rPr lang="tr-TR" sz="1800" dirty="0" smtClean="0"/>
              <a:t>tabidirler.</a:t>
            </a:r>
          </a:p>
          <a:p>
            <a:pPr marL="0" indent="0" algn="just">
              <a:lnSpc>
                <a:spcPct val="120000"/>
              </a:lnSpc>
              <a:buNone/>
            </a:pPr>
            <a:r>
              <a:rPr lang="tr-TR" sz="1800" u="sng" dirty="0" smtClean="0"/>
              <a:t>Görevden uzaklaştırılanlar, kanunların öngördüğü sosyal hak ve yardımlardan faydalanmaya devam ederler.  Ancak görevden uzaklaştırma süresi içinde kendilerine aylıklarının veya ücretlerinin üçte ikisi ödenir. </a:t>
            </a:r>
            <a:r>
              <a:rPr lang="tr-TR" sz="1800" dirty="0"/>
              <a:t>		</a:t>
            </a:r>
          </a:p>
        </p:txBody>
      </p:sp>
    </p:spTree>
    <p:extLst>
      <p:ext uri="{BB962C8B-B14F-4D97-AF65-F5344CB8AC3E}">
        <p14:creationId xmlns:p14="http://schemas.microsoft.com/office/powerpoint/2010/main" val="315003446"/>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Autofit/>
          </a:bodyPr>
          <a:lstStyle/>
          <a:p>
            <a:pPr marL="0" indent="0" algn="just">
              <a:lnSpc>
                <a:spcPct val="140000"/>
              </a:lnSpc>
              <a:buNone/>
            </a:pPr>
            <a:r>
              <a:rPr lang="tr-TR" sz="1800" u="sng" dirty="0" smtClean="0"/>
              <a:t>Göreve </a:t>
            </a:r>
            <a:r>
              <a:rPr lang="tr-TR" sz="1800" u="sng" dirty="0"/>
              <a:t>tekrar başlatılmanın zorunlu olduğu durumlarda, bunların aylıklarının veya ücretlerinin kesilmiş olan üçte biri kendilerine ödenir </a:t>
            </a:r>
            <a:r>
              <a:rPr lang="tr-TR" sz="1800" dirty="0"/>
              <a:t>ve Devlet yükseköğretim kurumlarında çalışanlar bakımından görevden uzakta geçirdikleri süre, derecelerindeki kademe ilerlemesinde ve bu sürenin dereceye yükselmesi için gerekli en az bekleme süresini aşan kısmı, üst dereceye yükselmeleri halinde,  bu derecede kademe ilerlemesi yapılmak ve akademik yükselme için gerekli bekleme süresinden sayılmak suretiyle değerlendirilir. Soruşturma sonunda kamu görevinden çıkarma cezası önerilmesi hali dışında görevden uzaklaştırma tedbiri, bu tedbiri alan yetkililerce derhal </a:t>
            </a:r>
            <a:r>
              <a:rPr lang="tr-TR" sz="1800" dirty="0" smtClean="0"/>
              <a:t>kaldırılır.</a:t>
            </a:r>
          </a:p>
          <a:p>
            <a:pPr marL="0" indent="0" algn="just">
              <a:lnSpc>
                <a:spcPct val="140000"/>
              </a:lnSpc>
              <a:buNone/>
            </a:pPr>
            <a:endParaRPr lang="tr-TR" sz="1800" dirty="0"/>
          </a:p>
        </p:txBody>
      </p:sp>
    </p:spTree>
    <p:extLst>
      <p:ext uri="{BB962C8B-B14F-4D97-AF65-F5344CB8AC3E}">
        <p14:creationId xmlns:p14="http://schemas.microsoft.com/office/powerpoint/2010/main" val="683682918"/>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lnSpc>
                <a:spcPct val="120000"/>
              </a:lnSpc>
              <a:buNone/>
            </a:pPr>
            <a:r>
              <a:rPr lang="tr-TR" sz="1800" dirty="0"/>
              <a:t>Görevden uzaklaştırma tedbiri alınmakla beraber, soruşturma sonunda yetkili makam veya mercilerce hakkında kamu görevinden çıkarmadan başka bir disiplin cezası verilenler ile ceza kararından evvel haklarındaki disiplin soruşturması af ile kaldırılanlar, bu kararların kesinleşmesi üzerine veya tedbir süresinin dolması hâlinde derhal göreve iade edilirler. </a:t>
            </a:r>
            <a:r>
              <a:rPr lang="tr-TR" sz="1800" u="sng" dirty="0"/>
              <a:t>Kişinin görevi başında kalmasının, soruşturmanın devamına engel olmadığı hallerde görevden uzaklaştırma tedbiri süresi dolmadan da kaldırılabilir.</a:t>
            </a:r>
          </a:p>
          <a:p>
            <a:pPr marL="0" indent="0" algn="just">
              <a:lnSpc>
                <a:spcPct val="120000"/>
              </a:lnSpc>
              <a:buNone/>
            </a:pPr>
            <a:endParaRPr lang="tr-TR" sz="1800" dirty="0"/>
          </a:p>
        </p:txBody>
      </p:sp>
    </p:spTree>
    <p:extLst>
      <p:ext uri="{BB962C8B-B14F-4D97-AF65-F5344CB8AC3E}">
        <p14:creationId xmlns:p14="http://schemas.microsoft.com/office/powerpoint/2010/main" val="2352635313"/>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b="1" dirty="0" smtClean="0"/>
              <a:t>Zamanaşımı:</a:t>
            </a:r>
            <a:br>
              <a:rPr lang="tr-TR" sz="2000" b="1" dirty="0" smtClean="0"/>
            </a:br>
            <a:r>
              <a:rPr lang="tr-TR" sz="2000" b="1" dirty="0" smtClean="0"/>
              <a:t>Madde53/C</a:t>
            </a:r>
            <a:endParaRPr lang="tr-TR" sz="2000" dirty="0"/>
          </a:p>
        </p:txBody>
      </p:sp>
      <p:sp>
        <p:nvSpPr>
          <p:cNvPr id="3" name="İçerik Yer Tutucusu 2"/>
          <p:cNvSpPr>
            <a:spLocks noGrp="1"/>
          </p:cNvSpPr>
          <p:nvPr>
            <p:ph idx="1"/>
          </p:nvPr>
        </p:nvSpPr>
        <p:spPr>
          <a:xfrm>
            <a:off x="457200" y="1935480"/>
            <a:ext cx="8229600" cy="4733880"/>
          </a:xfrm>
        </p:spPr>
        <p:txBody>
          <a:bodyPr>
            <a:noAutofit/>
          </a:bodyPr>
          <a:lstStyle/>
          <a:p>
            <a:pPr marL="0" indent="0" algn="just">
              <a:lnSpc>
                <a:spcPct val="120000"/>
              </a:lnSpc>
              <a:buNone/>
            </a:pPr>
            <a:r>
              <a:rPr lang="tr-TR" sz="1800" u="sng" dirty="0"/>
              <a:t>Disiplin cezası verilmesini gerektiren fiil ve hallerin işlendiğinin </a:t>
            </a:r>
            <a:r>
              <a:rPr lang="tr-TR" sz="1800" b="1" u="sng" dirty="0"/>
              <a:t>öğrenildiği</a:t>
            </a:r>
            <a:r>
              <a:rPr lang="tr-TR" sz="1800" u="sng" dirty="0"/>
              <a:t> tarihten itibaren</a:t>
            </a:r>
            <a:r>
              <a:rPr lang="tr-TR" sz="1800" dirty="0"/>
              <a:t>;	</a:t>
            </a:r>
            <a:endParaRPr lang="tr-TR" sz="1800" dirty="0" smtClean="0"/>
          </a:p>
          <a:p>
            <a:pPr marL="0" indent="0" algn="just">
              <a:lnSpc>
                <a:spcPct val="120000"/>
              </a:lnSpc>
              <a:buNone/>
            </a:pPr>
            <a:r>
              <a:rPr lang="tr-TR" sz="1800" b="1" dirty="0" smtClean="0"/>
              <a:t>a)</a:t>
            </a:r>
            <a:r>
              <a:rPr lang="tr-TR" sz="1800" dirty="0" smtClean="0"/>
              <a:t> Uyarma</a:t>
            </a:r>
            <a:r>
              <a:rPr lang="tr-TR" sz="1800" dirty="0"/>
              <a:t>, kınama, aylıktan veya ücretten kesme ve kademe ilerlemesinin durdurulması veya birden fazla ücretten kesme cezalarında </a:t>
            </a:r>
            <a:r>
              <a:rPr lang="tr-TR" sz="1800" b="1" dirty="0"/>
              <a:t>bir </a:t>
            </a:r>
            <a:r>
              <a:rPr lang="tr-TR" sz="1800" b="1" dirty="0" smtClean="0"/>
              <a:t> ay içinde</a:t>
            </a:r>
            <a:r>
              <a:rPr lang="tr-TR" sz="1800" dirty="0" smtClean="0"/>
              <a:t>,</a:t>
            </a:r>
          </a:p>
          <a:p>
            <a:pPr marL="0" indent="0" algn="just">
              <a:lnSpc>
                <a:spcPct val="120000"/>
              </a:lnSpc>
              <a:buNone/>
            </a:pPr>
            <a:r>
              <a:rPr lang="tr-TR" sz="1800" b="1" dirty="0" smtClean="0"/>
              <a:t>b</a:t>
            </a:r>
            <a:r>
              <a:rPr lang="tr-TR" sz="1800" b="1" dirty="0"/>
              <a:t>)</a:t>
            </a:r>
            <a:r>
              <a:rPr lang="tr-TR" sz="1800" dirty="0"/>
              <a:t> Üniversite öğretim mesleğinden çıkarma ve kamu görevinden çıkarma cezasında </a:t>
            </a:r>
            <a:r>
              <a:rPr lang="tr-TR" sz="1800" b="1" dirty="0"/>
              <a:t>altı ay içinde</a:t>
            </a:r>
            <a:r>
              <a:rPr lang="tr-TR" sz="1800" dirty="0"/>
              <a:t>, disiplin soruşturmasına başlanmadığı takdirde disiplin soruşturması açılamaz</a:t>
            </a:r>
            <a:r>
              <a:rPr lang="tr-TR" sz="1800" b="1" i="1" dirty="0"/>
              <a:t> </a:t>
            </a:r>
            <a:endParaRPr lang="tr-TR" sz="1800" b="1" i="1" dirty="0" smtClean="0"/>
          </a:p>
          <a:p>
            <a:pPr marL="0" indent="0" algn="just">
              <a:lnSpc>
                <a:spcPct val="120000"/>
              </a:lnSpc>
              <a:buNone/>
            </a:pPr>
            <a:r>
              <a:rPr lang="tr-TR" sz="1600" i="1" dirty="0" smtClean="0">
                <a:solidFill>
                  <a:srgbClr val="C00000"/>
                </a:solidFill>
              </a:rPr>
              <a:t>*Ön </a:t>
            </a:r>
            <a:r>
              <a:rPr lang="tr-TR" sz="1600" i="1" dirty="0">
                <a:solidFill>
                  <a:srgbClr val="C00000"/>
                </a:solidFill>
              </a:rPr>
              <a:t>inceleme neticesinde disiplin suçu oluşturan bir eylemin işlendiğinin öğrenilmesi durumunda, zamanaşımı süresi ön inceleme raporunun makama sunulduğu tarihten itibaren başlar</a:t>
            </a:r>
            <a:r>
              <a:rPr lang="tr-TR" sz="1600" i="1" dirty="0" smtClean="0">
                <a:solidFill>
                  <a:srgbClr val="C00000"/>
                </a:solidFill>
              </a:rPr>
              <a:t>.</a:t>
            </a:r>
          </a:p>
          <a:p>
            <a:pPr marL="0" indent="0" algn="just">
              <a:lnSpc>
                <a:spcPct val="120000"/>
              </a:lnSpc>
              <a:buNone/>
            </a:pPr>
            <a:r>
              <a:rPr lang="tr-TR" sz="1800" dirty="0"/>
              <a:t>		</a:t>
            </a:r>
          </a:p>
        </p:txBody>
      </p:sp>
    </p:spTree>
    <p:extLst>
      <p:ext uri="{BB962C8B-B14F-4D97-AF65-F5344CB8AC3E}">
        <p14:creationId xmlns:p14="http://schemas.microsoft.com/office/powerpoint/2010/main" val="679252013"/>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lnSpc>
                <a:spcPct val="120000"/>
              </a:lnSpc>
              <a:buNone/>
            </a:pPr>
            <a:r>
              <a:rPr lang="tr-TR" sz="1800" dirty="0"/>
              <a:t>Disiplin cezası verilmesini gerektiren </a:t>
            </a:r>
            <a:r>
              <a:rPr lang="tr-TR" sz="1800" b="1" u="sng" dirty="0"/>
              <a:t>fiillerin işlendiği tarihten itibaren </a:t>
            </a:r>
            <a:r>
              <a:rPr lang="tr-TR" sz="1800" b="1" dirty="0"/>
              <a:t>iki yıl</a:t>
            </a:r>
            <a:r>
              <a:rPr lang="tr-TR" sz="1800" dirty="0"/>
              <a:t>, üniversite öğretim mesleğinden çıkarma cezasını gerektiren fiil açısından </a:t>
            </a:r>
            <a:r>
              <a:rPr lang="tr-TR" sz="1800" b="1" dirty="0"/>
              <a:t>altı yıl </a:t>
            </a:r>
            <a:r>
              <a:rPr lang="tr-TR" sz="1800" dirty="0"/>
              <a:t>geçmiş ise disiplin cezası verilemez.</a:t>
            </a:r>
          </a:p>
          <a:p>
            <a:pPr marL="0" indent="0" algn="just">
              <a:lnSpc>
                <a:spcPct val="120000"/>
              </a:lnSpc>
              <a:buNone/>
            </a:pPr>
            <a:r>
              <a:rPr lang="tr-TR" sz="1800" dirty="0"/>
              <a:t>Bilimsel bir eserin akademik atama ve terfilerde kullanılması ya da kısmen veya tamamen yeniden yayımlanması hâlinde ikinci fıkrada belirtilen zamanaşımı süreleri yeniden işlemeye başlar.</a:t>
            </a:r>
          </a:p>
        </p:txBody>
      </p:sp>
    </p:spTree>
    <p:extLst>
      <p:ext uri="{BB962C8B-B14F-4D97-AF65-F5344CB8AC3E}">
        <p14:creationId xmlns:p14="http://schemas.microsoft.com/office/powerpoint/2010/main" val="3024037547"/>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590925425"/>
              </p:ext>
            </p:extLst>
          </p:nvPr>
        </p:nvGraphicFramePr>
        <p:xfrm>
          <a:off x="457200" y="1935480"/>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5836545"/>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lnSpc>
                <a:spcPct val="120000"/>
              </a:lnSpc>
              <a:buNone/>
            </a:pPr>
            <a:r>
              <a:rPr lang="tr-TR" sz="1900" dirty="0"/>
              <a:t>Disiplin cezasının yargı kararıyla iptal edilmesi hâlinde, kararın idareye ulaştığı tarihten itibaren kalan disiplin ceza zamanaşımı süresi içerisinde, zamanaşımı süresinin dolması veya üç aydan daha az süre kalması hâlinde en geç üç ay içerisinde </a:t>
            </a:r>
            <a:r>
              <a:rPr lang="tr-TR" sz="1900" u="sng" dirty="0"/>
              <a:t>karar gerekçesi dikkate alınarak </a:t>
            </a:r>
            <a:r>
              <a:rPr lang="tr-TR" sz="1900" dirty="0"/>
              <a:t>yeniden disiplin cezası tesis edilebilir. </a:t>
            </a:r>
            <a:endParaRPr lang="tr-TR" sz="1900" b="1" i="1" dirty="0"/>
          </a:p>
          <a:p>
            <a:pPr marL="0" indent="0" algn="just">
              <a:lnSpc>
                <a:spcPct val="120000"/>
              </a:lnSpc>
              <a:buNone/>
            </a:pPr>
            <a:r>
              <a:rPr lang="tr-TR" sz="1600" i="1" dirty="0" smtClean="0">
                <a:solidFill>
                  <a:srgbClr val="C00000"/>
                </a:solidFill>
              </a:rPr>
              <a:t>Disiplin </a:t>
            </a:r>
            <a:r>
              <a:rPr lang="tr-TR" sz="1600" i="1" dirty="0">
                <a:solidFill>
                  <a:srgbClr val="C00000"/>
                </a:solidFill>
              </a:rPr>
              <a:t>cezaları, bazı durumlarda usul eksikliklerinden dolayı yargı mercii tarafından iptal edilmektedir. Bu gibi </a:t>
            </a:r>
            <a:r>
              <a:rPr lang="tr-TR" sz="1600" i="1" dirty="0" smtClean="0">
                <a:solidFill>
                  <a:srgbClr val="C00000"/>
                </a:solidFill>
              </a:rPr>
              <a:t>durumlarda </a:t>
            </a:r>
            <a:r>
              <a:rPr lang="tr-TR" sz="1600" i="1" dirty="0">
                <a:solidFill>
                  <a:srgbClr val="C00000"/>
                </a:solidFill>
              </a:rPr>
              <a:t>kanun </a:t>
            </a:r>
            <a:r>
              <a:rPr lang="tr-TR" sz="1600" i="1" dirty="0" smtClean="0">
                <a:solidFill>
                  <a:srgbClr val="C00000"/>
                </a:solidFill>
              </a:rPr>
              <a:t>koyucu, </a:t>
            </a:r>
            <a:r>
              <a:rPr lang="tr-TR" sz="1600" i="1" dirty="0">
                <a:solidFill>
                  <a:srgbClr val="C00000"/>
                </a:solidFill>
              </a:rPr>
              <a:t>haksız eylemin cezasız kalmasını önlemek için zamanaşımı süreleri geçmiş olsa dahi idareye yeni bir idari işlem yapması için üç aylık ek süre tanımıştır. Savunma eksikliği, iyi hal indirimi yapılmaması, mevzuat değişikliği gibi usule ilişkin iptal kararlarında idare, üç aylık ek süresini göz önüne alıp mahkemenin gerekçesine uygun olacak şekilde yeni bir </a:t>
            </a:r>
            <a:r>
              <a:rPr lang="tr-TR" sz="1600" i="1" dirty="0" smtClean="0">
                <a:solidFill>
                  <a:srgbClr val="C00000"/>
                </a:solidFill>
              </a:rPr>
              <a:t>idari </a:t>
            </a:r>
            <a:r>
              <a:rPr lang="tr-TR" sz="1600" i="1" dirty="0">
                <a:solidFill>
                  <a:srgbClr val="C00000"/>
                </a:solidFill>
              </a:rPr>
              <a:t>işlem yapabilmektedir. Ancak esasa ilişkin kararlarda böyle bir durum hukuken mümkün </a:t>
            </a:r>
            <a:r>
              <a:rPr lang="tr-TR" sz="1600" i="1" dirty="0" smtClean="0">
                <a:solidFill>
                  <a:srgbClr val="C00000"/>
                </a:solidFill>
              </a:rPr>
              <a:t>değildir.</a:t>
            </a:r>
            <a:endParaRPr lang="tr-TR" sz="1600" dirty="0">
              <a:solidFill>
                <a:srgbClr val="C00000"/>
              </a:solidFill>
            </a:endParaRPr>
          </a:p>
        </p:txBody>
      </p:sp>
    </p:spTree>
    <p:extLst>
      <p:ext uri="{BB962C8B-B14F-4D97-AF65-F5344CB8AC3E}">
        <p14:creationId xmlns:p14="http://schemas.microsoft.com/office/powerpoint/2010/main" val="2179529934"/>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b="1" dirty="0"/>
              <a:t>Disiplin cezası verme yetkisi</a:t>
            </a:r>
            <a:r>
              <a:rPr lang="tr-TR" sz="2000" b="1" dirty="0" smtClean="0"/>
              <a:t>: </a:t>
            </a:r>
            <a:br>
              <a:rPr lang="tr-TR" sz="2000" b="1" dirty="0" smtClean="0"/>
            </a:br>
            <a:r>
              <a:rPr lang="tr-TR" sz="2000" b="1" dirty="0" smtClean="0"/>
              <a:t>Madde53/Ç</a:t>
            </a:r>
            <a:r>
              <a:rPr lang="tr-TR" sz="2000" b="1" dirty="0"/>
              <a:t>	</a:t>
            </a:r>
            <a:endParaRPr lang="tr-TR" sz="2000" dirty="0"/>
          </a:p>
        </p:txBody>
      </p:sp>
      <p:sp>
        <p:nvSpPr>
          <p:cNvPr id="3" name="İçerik Yer Tutucusu 2"/>
          <p:cNvSpPr>
            <a:spLocks noGrp="1"/>
          </p:cNvSpPr>
          <p:nvPr>
            <p:ph idx="1"/>
          </p:nvPr>
        </p:nvSpPr>
        <p:spPr/>
        <p:txBody>
          <a:bodyPr>
            <a:normAutofit/>
          </a:bodyPr>
          <a:lstStyle/>
          <a:p>
            <a:pPr marL="0" indent="0" algn="just">
              <a:lnSpc>
                <a:spcPct val="120000"/>
              </a:lnSpc>
              <a:buNone/>
            </a:pPr>
            <a:r>
              <a:rPr lang="tr-TR" sz="1800" dirty="0"/>
              <a:t>Disiplin cezası vermeye yetkili amir ve kurullar </a:t>
            </a:r>
            <a:r>
              <a:rPr lang="tr-TR" sz="1800" dirty="0" smtClean="0"/>
              <a:t>şunlardır:</a:t>
            </a:r>
          </a:p>
          <a:p>
            <a:pPr marL="0" indent="0" algn="just">
              <a:lnSpc>
                <a:spcPct val="120000"/>
              </a:lnSpc>
              <a:buNone/>
            </a:pPr>
            <a:r>
              <a:rPr lang="tr-TR" sz="1800" b="1" dirty="0" smtClean="0"/>
              <a:t>a)</a:t>
            </a:r>
            <a:r>
              <a:rPr lang="tr-TR" sz="1800" dirty="0" smtClean="0"/>
              <a:t> </a:t>
            </a:r>
            <a:r>
              <a:rPr lang="tr-TR" sz="1800" b="1" dirty="0" smtClean="0"/>
              <a:t>Uyarma </a:t>
            </a:r>
            <a:r>
              <a:rPr lang="tr-TR" sz="1800" b="1" dirty="0"/>
              <a:t>ve kınama cezaları sıralı disiplin amirleri tarafından</a:t>
            </a:r>
            <a:r>
              <a:rPr lang="tr-TR" sz="1800" dirty="0"/>
              <a:t>, rektörler ve bağımsız vakıf meslek yüksekokulu müdürleri hakkında Yükseköğretim Kurulu Başkanı tarafından </a:t>
            </a:r>
            <a:r>
              <a:rPr lang="tr-TR" sz="1800" b="1" dirty="0" smtClean="0"/>
              <a:t>verilir.</a:t>
            </a:r>
          </a:p>
          <a:p>
            <a:pPr marL="0" indent="0" algn="just">
              <a:lnSpc>
                <a:spcPct val="120000"/>
              </a:lnSpc>
              <a:buNone/>
            </a:pPr>
            <a:r>
              <a:rPr lang="tr-TR" sz="1800" b="1" dirty="0" smtClean="0"/>
              <a:t>b</a:t>
            </a:r>
            <a:r>
              <a:rPr lang="tr-TR" sz="1800" b="1" dirty="0"/>
              <a:t>)</a:t>
            </a:r>
            <a:r>
              <a:rPr lang="tr-TR" sz="1800" dirty="0"/>
              <a:t> </a:t>
            </a:r>
            <a:r>
              <a:rPr lang="tr-TR" sz="1800" b="1" dirty="0"/>
              <a:t>Aylıktan veya ücretten kesme ve kademe ilerlemesinin durdurulması veya birden fazla ücretten kesme cezaları kişinin görevli olduğu birimdeki disiplin kurulu kararı ile verilir.</a:t>
            </a:r>
          </a:p>
        </p:txBody>
      </p:sp>
    </p:spTree>
    <p:extLst>
      <p:ext uri="{BB962C8B-B14F-4D97-AF65-F5344CB8AC3E}">
        <p14:creationId xmlns:p14="http://schemas.microsoft.com/office/powerpoint/2010/main" val="2711879755"/>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fontScale="62500" lnSpcReduction="20000"/>
          </a:bodyPr>
          <a:lstStyle/>
          <a:p>
            <a:pPr marL="0" indent="0" algn="just">
              <a:lnSpc>
                <a:spcPct val="140000"/>
              </a:lnSpc>
              <a:buNone/>
            </a:pPr>
            <a:r>
              <a:rPr lang="tr-TR" sz="2900" b="1" dirty="0"/>
              <a:t>c)</a:t>
            </a:r>
            <a:r>
              <a:rPr lang="tr-TR" sz="2900" dirty="0"/>
              <a:t> Üniversite öğretim mesleğinden çıkarma ve kamu görevinden çıkarma cezaları atamaya yetkili amirin teklifi üzerine Yüksek Disiplin Kurulu kararıyla verilir. </a:t>
            </a:r>
            <a:endParaRPr lang="tr-TR" sz="2900" dirty="0" smtClean="0"/>
          </a:p>
          <a:p>
            <a:pPr marL="0" indent="0" algn="just">
              <a:lnSpc>
                <a:spcPct val="140000"/>
              </a:lnSpc>
              <a:buNone/>
            </a:pPr>
            <a:r>
              <a:rPr lang="tr-TR" b="1" i="1" dirty="0" smtClean="0">
                <a:solidFill>
                  <a:srgbClr val="C00000"/>
                </a:solidFill>
              </a:rPr>
              <a:t>*</a:t>
            </a:r>
            <a:r>
              <a:rPr lang="tr-TR" i="1" dirty="0" smtClean="0">
                <a:solidFill>
                  <a:srgbClr val="C00000"/>
                </a:solidFill>
              </a:rPr>
              <a:t>Disiplin </a:t>
            </a:r>
            <a:r>
              <a:rPr lang="tr-TR" i="1" dirty="0">
                <a:solidFill>
                  <a:srgbClr val="C00000"/>
                </a:solidFill>
              </a:rPr>
              <a:t>amirlerinin, mevzuata göre yetkili olduğu personel hakkında soruşturma başlatma yetkisi bulunmakta ancak kanunda yer alan bazı cezaların verilmesinde yetkisi bulunmamaktadır. </a:t>
            </a:r>
            <a:r>
              <a:rPr lang="tr-TR" i="1" u="sng" dirty="0">
                <a:solidFill>
                  <a:srgbClr val="C00000"/>
                </a:solidFill>
              </a:rPr>
              <a:t>Mevzuat gereği uyarma ve kınama disiplin cezaları, disiplin amirleri tarafından verilebilmektedir. Bu cezaların tesisi için disiplin kurulu kararına gerek yoktur. Ancak aylıktan kesme, kademe ilerlemesinin durdurulması cezaları tesis edilirken disiplin kurulu toplanmalı ve soruşturma dosyasını karara bağlamalıdır. </a:t>
            </a:r>
            <a:r>
              <a:rPr lang="tr-TR" i="1" dirty="0">
                <a:solidFill>
                  <a:srgbClr val="C00000"/>
                </a:solidFill>
              </a:rPr>
              <a:t>Üniversite öğretim mesleğinden çıkarma ve kamu görevinden çıkarma cezaları ise Yüksek Disiplin Kurulu kararı ile yani YÖK Genel Kurul kararı ile tesis edilebilmektedir.</a:t>
            </a:r>
            <a:r>
              <a:rPr lang="tr-TR" dirty="0">
                <a:solidFill>
                  <a:srgbClr val="C00000"/>
                </a:solidFill>
              </a:rPr>
              <a:t> </a:t>
            </a:r>
            <a:r>
              <a:rPr lang="tr-TR" i="1" dirty="0">
                <a:solidFill>
                  <a:srgbClr val="C00000"/>
                </a:solidFill>
              </a:rPr>
              <a:t>Yetkiye ilişkin kurallar kamu düzenine ilişkin olduğundan, yetki kurallarına uyulmaksızın -yetkisiz bir makam tarafından- tesis edilen idari işlemler, </a:t>
            </a:r>
            <a:r>
              <a:rPr lang="tr-TR" i="1" dirty="0" smtClean="0">
                <a:solidFill>
                  <a:srgbClr val="C00000"/>
                </a:solidFill>
              </a:rPr>
              <a:t>hukuka </a:t>
            </a:r>
            <a:r>
              <a:rPr lang="tr-TR" i="1" dirty="0">
                <a:solidFill>
                  <a:srgbClr val="C00000"/>
                </a:solidFill>
              </a:rPr>
              <a:t>aykırı olur. Bu itibarla disiplin amirinin ya da disiplin kurullarının yetkileri dışında kalan bir disiplin cezası </a:t>
            </a:r>
            <a:r>
              <a:rPr lang="tr-TR" i="1" dirty="0" smtClean="0">
                <a:solidFill>
                  <a:srgbClr val="C00000"/>
                </a:solidFill>
              </a:rPr>
              <a:t>vermeleri, </a:t>
            </a:r>
            <a:r>
              <a:rPr lang="tr-TR" i="1" dirty="0">
                <a:solidFill>
                  <a:srgbClr val="C00000"/>
                </a:solidFill>
              </a:rPr>
              <a:t>işlemi sakatlar</a:t>
            </a:r>
            <a:r>
              <a:rPr lang="tr-TR" i="1" dirty="0" smtClean="0">
                <a:solidFill>
                  <a:srgbClr val="C00000"/>
                </a:solidFill>
              </a:rPr>
              <a:t>.</a:t>
            </a:r>
            <a:endParaRPr lang="tr-TR" i="1" dirty="0">
              <a:solidFill>
                <a:srgbClr val="C00000"/>
              </a:solidFill>
            </a:endParaRPr>
          </a:p>
        </p:txBody>
      </p:sp>
    </p:spTree>
    <p:extLst>
      <p:ext uri="{BB962C8B-B14F-4D97-AF65-F5344CB8AC3E}">
        <p14:creationId xmlns:p14="http://schemas.microsoft.com/office/powerpoint/2010/main" val="2593909805"/>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lnSpc>
                <a:spcPct val="120000"/>
              </a:lnSpc>
              <a:buNone/>
            </a:pPr>
            <a:r>
              <a:rPr lang="tr-TR" sz="1800" b="1" dirty="0"/>
              <a:t>d)</a:t>
            </a:r>
            <a:r>
              <a:rPr lang="tr-TR" sz="1800" dirty="0"/>
              <a:t> Rektörler, bağımsız vakıf meslek yüksekokulu müdürleri ve dekanlar hakkında aylıktan veya ücretten kesme, kademe ilerlemesinin durdurulması veya birden fazla ücretten kesme, üniversite öğretim mesleğinden çıkarma ve kamu görevinden çıkarma cezaları Yüksek Disiplin Kurulu kararıyla </a:t>
            </a:r>
            <a:r>
              <a:rPr lang="tr-TR" sz="1800" dirty="0" smtClean="0"/>
              <a:t>verilir.</a:t>
            </a:r>
          </a:p>
          <a:p>
            <a:pPr marL="0" indent="0" algn="just">
              <a:lnSpc>
                <a:spcPct val="120000"/>
              </a:lnSpc>
              <a:buNone/>
            </a:pPr>
            <a:r>
              <a:rPr lang="tr-TR" sz="1800" dirty="0"/>
              <a:t>			</a:t>
            </a:r>
          </a:p>
        </p:txBody>
      </p:sp>
    </p:spTree>
    <p:extLst>
      <p:ext uri="{BB962C8B-B14F-4D97-AF65-F5344CB8AC3E}">
        <p14:creationId xmlns:p14="http://schemas.microsoft.com/office/powerpoint/2010/main" val="1904148077"/>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lnSpc>
                <a:spcPct val="120000"/>
              </a:lnSpc>
              <a:buNone/>
            </a:pPr>
            <a:r>
              <a:rPr lang="tr-TR" sz="1800" dirty="0"/>
              <a:t>Disiplin cezası vermeye yetkili makamlar, </a:t>
            </a:r>
            <a:r>
              <a:rPr lang="tr-TR" sz="1800" u="sng" dirty="0"/>
              <a:t>soruşturmada eksiklik olduğunun tespiti halinde</a:t>
            </a:r>
            <a:r>
              <a:rPr lang="tr-TR" sz="1800" dirty="0"/>
              <a:t> eksikliklerin giderilmesi amacıyla </a:t>
            </a:r>
            <a:r>
              <a:rPr lang="tr-TR" sz="1800" u="sng" dirty="0"/>
              <a:t>dosyayı iade edebilir</a:t>
            </a:r>
            <a:r>
              <a:rPr lang="tr-TR" sz="1800" dirty="0"/>
              <a:t>,  </a:t>
            </a:r>
            <a:r>
              <a:rPr lang="tr-TR" sz="1800" u="sng" dirty="0"/>
              <a:t>soruşturmacı tarafından önerilen disiplin cezasını aynen verebilir</a:t>
            </a:r>
            <a:r>
              <a:rPr lang="tr-TR" sz="1800" dirty="0"/>
              <a:t>, </a:t>
            </a:r>
            <a:r>
              <a:rPr lang="tr-TR" sz="1800" u="sng" dirty="0"/>
              <a:t>hafifletebilir</a:t>
            </a:r>
            <a:r>
              <a:rPr lang="tr-TR" sz="1800" dirty="0"/>
              <a:t> veya </a:t>
            </a:r>
            <a:r>
              <a:rPr lang="tr-TR" sz="1800" u="sng" dirty="0"/>
              <a:t>reddedebilir</a:t>
            </a:r>
            <a:r>
              <a:rPr lang="tr-TR" sz="1800" dirty="0"/>
              <a:t>. Teklif edilen cezanın reddedilmesi halinde ilgili disiplin amiri ya da kurulu tarafından </a:t>
            </a:r>
            <a:r>
              <a:rPr lang="tr-TR" sz="1800" u="sng" dirty="0"/>
              <a:t>ret gerekçesine uygun olarak en geç üç ay içerisinde yeni işlem tesis edilebilir.</a:t>
            </a:r>
            <a:r>
              <a:rPr lang="tr-TR" sz="1800" dirty="0"/>
              <a:t>					                  Disiplin cezası verme yetkisi </a:t>
            </a:r>
            <a:r>
              <a:rPr lang="tr-TR" sz="1800" dirty="0" smtClean="0"/>
              <a:t>devredilemez.</a:t>
            </a:r>
          </a:p>
          <a:p>
            <a:pPr marL="0" indent="0" algn="just">
              <a:lnSpc>
                <a:spcPct val="120000"/>
              </a:lnSpc>
              <a:buNone/>
            </a:pPr>
            <a:r>
              <a:rPr lang="tr-TR" sz="1800" dirty="0" smtClean="0"/>
              <a:t>Disiplin </a:t>
            </a:r>
            <a:r>
              <a:rPr lang="tr-TR" sz="1800" dirty="0"/>
              <a:t>kurulları gerekli gördüğü takdirde ilgilinin özlük dosyasını ve her türlü evrakı incelemeye, ilgili yerlerden bilgi almaya, her türlü incelemeyi yaptırmaya, yeminli tanık ve bilirkişi dinlemeye veya </a:t>
            </a:r>
            <a:r>
              <a:rPr lang="tr-TR" sz="1800" dirty="0" err="1"/>
              <a:t>niyabeten</a:t>
            </a:r>
            <a:r>
              <a:rPr lang="tr-TR" sz="1800" dirty="0"/>
              <a:t> dinletmeye, keşif yapmaya veya yaptırmaya yetkilidir.</a:t>
            </a:r>
          </a:p>
        </p:txBody>
      </p:sp>
    </p:spTree>
    <p:extLst>
      <p:ext uri="{BB962C8B-B14F-4D97-AF65-F5344CB8AC3E}">
        <p14:creationId xmlns:p14="http://schemas.microsoft.com/office/powerpoint/2010/main" val="2546594198"/>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b="1" dirty="0"/>
              <a:t>Disiplin cezası verilmesinde uygulanacak temel </a:t>
            </a:r>
            <a:r>
              <a:rPr lang="tr-TR" sz="2000" b="1" dirty="0" smtClean="0"/>
              <a:t>ilkeler:</a:t>
            </a:r>
            <a:br>
              <a:rPr lang="tr-TR" sz="2000" b="1" dirty="0" smtClean="0"/>
            </a:br>
            <a:r>
              <a:rPr lang="tr-TR" sz="2000" b="1" dirty="0" smtClean="0"/>
              <a:t>Madde53/D</a:t>
            </a:r>
            <a:endParaRPr lang="tr-TR" sz="2000" dirty="0"/>
          </a:p>
        </p:txBody>
      </p:sp>
      <p:sp>
        <p:nvSpPr>
          <p:cNvPr id="3" name="İçerik Yer Tutucusu 2"/>
          <p:cNvSpPr>
            <a:spLocks noGrp="1"/>
          </p:cNvSpPr>
          <p:nvPr>
            <p:ph idx="1"/>
          </p:nvPr>
        </p:nvSpPr>
        <p:spPr/>
        <p:txBody>
          <a:bodyPr>
            <a:normAutofit/>
          </a:bodyPr>
          <a:lstStyle/>
          <a:p>
            <a:pPr marL="0" indent="0" algn="just">
              <a:lnSpc>
                <a:spcPct val="120000"/>
              </a:lnSpc>
              <a:buNone/>
            </a:pPr>
            <a:r>
              <a:rPr lang="tr-TR" sz="1800" dirty="0"/>
              <a:t>Aynı fiile birden fazla disiplin cezası verilemez. Fiilin birden fazla disiplin suçu teşkil etmesi hâlinde bu suçlardan en ağır cezayı gerektiren disiplin cezası verilir. </a:t>
            </a:r>
            <a:r>
              <a:rPr lang="tr-TR" sz="1800" dirty="0" smtClean="0"/>
              <a:t>Disiplin </a:t>
            </a:r>
            <a:r>
              <a:rPr lang="tr-TR" sz="1800" dirty="0"/>
              <a:t>cezası verilmesine sebep olmuş bir fiilin, </a:t>
            </a:r>
            <a:r>
              <a:rPr lang="tr-TR" sz="1800" u="sng" dirty="0"/>
              <a:t>cezaların özlük dosyasından çıkarılmasına ilişkin süre içinde</a:t>
            </a:r>
            <a:r>
              <a:rPr lang="tr-TR" sz="1800" dirty="0"/>
              <a:t> tekerrüründe bir derece ağır ceza uygulanır</a:t>
            </a:r>
            <a:r>
              <a:rPr lang="tr-TR" sz="1800" dirty="0" smtClean="0"/>
              <a:t>.</a:t>
            </a:r>
            <a:endParaRPr lang="tr-TR" sz="1800" i="1" dirty="0"/>
          </a:p>
          <a:p>
            <a:pPr marL="0" indent="0" algn="just">
              <a:lnSpc>
                <a:spcPct val="120000"/>
              </a:lnSpc>
              <a:buNone/>
            </a:pPr>
            <a:r>
              <a:rPr lang="tr-TR" sz="1600" i="1" dirty="0" smtClean="0">
                <a:solidFill>
                  <a:srgbClr val="C00000"/>
                </a:solidFill>
              </a:rPr>
              <a:t>*Cezaların özlük dosyasından çıkarılmasına ilişkin süre: Uyarma </a:t>
            </a:r>
            <a:r>
              <a:rPr lang="tr-TR" sz="1600" i="1" dirty="0">
                <a:solidFill>
                  <a:srgbClr val="C00000"/>
                </a:solidFill>
              </a:rPr>
              <a:t>ve kınama cezalarının uygulanmasından itibaren beş yıl, aylıktan </a:t>
            </a:r>
            <a:r>
              <a:rPr lang="tr-TR" sz="1600" i="1" dirty="0" smtClean="0">
                <a:solidFill>
                  <a:srgbClr val="C00000"/>
                </a:solidFill>
              </a:rPr>
              <a:t>kesme </a:t>
            </a:r>
            <a:r>
              <a:rPr lang="tr-TR" sz="1600" i="1" dirty="0">
                <a:solidFill>
                  <a:srgbClr val="C00000"/>
                </a:solidFill>
              </a:rPr>
              <a:t>ve kademe ilerlemesinin durdurulması </a:t>
            </a:r>
            <a:r>
              <a:rPr lang="tr-TR" sz="1600" i="1" dirty="0" smtClean="0">
                <a:solidFill>
                  <a:srgbClr val="C00000"/>
                </a:solidFill>
              </a:rPr>
              <a:t>cezalarının </a:t>
            </a:r>
            <a:r>
              <a:rPr lang="tr-TR" sz="1600" i="1" dirty="0">
                <a:solidFill>
                  <a:srgbClr val="C00000"/>
                </a:solidFill>
              </a:rPr>
              <a:t>uygulanmasından itibaren on </a:t>
            </a:r>
            <a:r>
              <a:rPr lang="tr-TR" sz="1600" i="1" dirty="0" smtClean="0">
                <a:solidFill>
                  <a:srgbClr val="C00000"/>
                </a:solidFill>
              </a:rPr>
              <a:t>yıldır. </a:t>
            </a:r>
            <a:r>
              <a:rPr lang="tr-TR" sz="1600" i="1" dirty="0">
                <a:solidFill>
                  <a:srgbClr val="C00000"/>
                </a:solidFill>
              </a:rPr>
              <a:t>Tekerrür uygulaması takdire bağlı değildir, şartları varsa uygulanması zorunludur</a:t>
            </a:r>
            <a:r>
              <a:rPr lang="tr-TR" sz="1600" i="1" dirty="0" smtClean="0">
                <a:solidFill>
                  <a:srgbClr val="C00000"/>
                </a:solidFill>
              </a:rPr>
              <a:t>.</a:t>
            </a:r>
            <a:endParaRPr lang="tr-TR" sz="1600" i="1" dirty="0">
              <a:solidFill>
                <a:srgbClr val="C00000"/>
              </a:solidFill>
            </a:endParaRPr>
          </a:p>
        </p:txBody>
      </p:sp>
    </p:spTree>
    <p:extLst>
      <p:ext uri="{BB962C8B-B14F-4D97-AF65-F5344CB8AC3E}">
        <p14:creationId xmlns:p14="http://schemas.microsoft.com/office/powerpoint/2010/main" val="664018741"/>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lnSpc>
                <a:spcPct val="120000"/>
              </a:lnSpc>
              <a:buNone/>
            </a:pPr>
            <a:r>
              <a:rPr lang="tr-TR" sz="1800" dirty="0"/>
              <a:t>Tekerrüre esas alınacak cezanın, süresi içerisinde itiraz edilmemesi veya itirazın reddedilmesi suretiyle kesinleşmiş olması gerekir. Aynı derecede cezayı gerektiren fakat ayrı fiiller nedeniyle verilen disiplin cezalarının üçüncü uygulamasında bir derece ağır ceza verilir. Kanunla affedilmiş disiplin cezaları ile tekerrür nedeniyle verilen bir derece ağır cezalar tekerrüre esas alınmaz. </a:t>
            </a:r>
            <a:endParaRPr lang="tr-TR" sz="1800" b="1" i="1" dirty="0"/>
          </a:p>
          <a:p>
            <a:pPr marL="0" indent="0" algn="just">
              <a:lnSpc>
                <a:spcPct val="120000"/>
              </a:lnSpc>
              <a:buNone/>
            </a:pPr>
            <a:r>
              <a:rPr lang="tr-TR" sz="1600" i="1" dirty="0">
                <a:solidFill>
                  <a:srgbClr val="C00000"/>
                </a:solidFill>
              </a:rPr>
              <a:t>*</a:t>
            </a:r>
            <a:r>
              <a:rPr lang="tr-TR" sz="1600" i="1" dirty="0" smtClean="0">
                <a:solidFill>
                  <a:srgbClr val="C00000"/>
                </a:solidFill>
              </a:rPr>
              <a:t>Tekerrür </a:t>
            </a:r>
            <a:r>
              <a:rPr lang="tr-TR" sz="1600" i="1" dirty="0">
                <a:solidFill>
                  <a:srgbClr val="C00000"/>
                </a:solidFill>
              </a:rPr>
              <a:t>hükümlerinin uygulanıp uygulanamayacağına yönelik; soruşturmacı tarafından, soruşturulan kişinin sicilinde daha önce disiplin cezası işlemi bulunup bulunmadığına dair Personel Daire Başkanlığından yazılı bilgi talep edilmeli ve soruşturma dosyasına eklenmelidir</a:t>
            </a:r>
            <a:r>
              <a:rPr lang="tr-TR" sz="1600" i="1" dirty="0" smtClean="0">
                <a:solidFill>
                  <a:srgbClr val="C00000"/>
                </a:solidFill>
              </a:rPr>
              <a:t>. </a:t>
            </a:r>
            <a:endParaRPr lang="tr-TR" sz="1600" i="1" dirty="0">
              <a:solidFill>
                <a:srgbClr val="C00000"/>
              </a:solidFill>
            </a:endParaRPr>
          </a:p>
        </p:txBody>
      </p:sp>
    </p:spTree>
    <p:extLst>
      <p:ext uri="{BB962C8B-B14F-4D97-AF65-F5344CB8AC3E}">
        <p14:creationId xmlns:p14="http://schemas.microsoft.com/office/powerpoint/2010/main" val="1719153221"/>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908720"/>
            <a:ext cx="8730280" cy="5544616"/>
          </a:xfrm>
        </p:spPr>
      </p:pic>
    </p:spTree>
    <p:extLst>
      <p:ext uri="{BB962C8B-B14F-4D97-AF65-F5344CB8AC3E}">
        <p14:creationId xmlns:p14="http://schemas.microsoft.com/office/powerpoint/2010/main" val="1150543623"/>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Autofit/>
          </a:bodyPr>
          <a:lstStyle/>
          <a:p>
            <a:pPr marL="0" indent="0" algn="just">
              <a:lnSpc>
                <a:spcPct val="120000"/>
              </a:lnSpc>
              <a:buNone/>
            </a:pPr>
            <a:r>
              <a:rPr lang="tr-TR" sz="1800" dirty="0"/>
              <a:t>Geçmiş hizmetleri sırasındaki çalışmaları olumlu olan veya ödül veya başarı belgesi alanlara verilecek disiplin cezalarında bir derece alt ceza uygulanabilir. Bir derece alt cezayı, asıl cezayı vermeye yetkili makam </a:t>
            </a:r>
            <a:r>
              <a:rPr lang="tr-TR" sz="1800" dirty="0" smtClean="0"/>
              <a:t>verir.</a:t>
            </a:r>
          </a:p>
          <a:p>
            <a:pPr marL="0" indent="0" algn="just">
              <a:lnSpc>
                <a:spcPct val="120000"/>
              </a:lnSpc>
              <a:buNone/>
            </a:pPr>
            <a:r>
              <a:rPr lang="tr-TR" sz="1600" i="1" dirty="0" smtClean="0">
                <a:solidFill>
                  <a:srgbClr val="C00000"/>
                </a:solidFill>
              </a:rPr>
              <a:t>*Danıştay kararlarında; </a:t>
            </a:r>
            <a:r>
              <a:rPr lang="tr-TR" sz="1600" i="1" dirty="0">
                <a:solidFill>
                  <a:srgbClr val="C00000"/>
                </a:solidFill>
              </a:rPr>
              <a:t>iyi hali bulunan şüphelilere bir derece hafif ceza uygulanması gerektiği, koşulları oluşmasına rağmen gerekçesiz olarak bir alt ceza verilmemesinin ceza verilme işlemini sakatlayacağı kabul edilmektedir. Bu durumdaki görevlilere, bir alt cezanın uygulanması ya da uygulanmayacak ise gerekçesinin kararda açıklanması gerektiği belirtilmektedir.</a:t>
            </a:r>
            <a:r>
              <a:rPr lang="tr-TR" sz="1600" dirty="0">
                <a:solidFill>
                  <a:srgbClr val="C00000"/>
                </a:solidFill>
              </a:rPr>
              <a:t> </a:t>
            </a:r>
            <a:r>
              <a:rPr lang="tr-TR" sz="1600" i="1" u="sng" dirty="0" smtClean="0">
                <a:solidFill>
                  <a:srgbClr val="C00000"/>
                </a:solidFill>
              </a:rPr>
              <a:t>Alt </a:t>
            </a:r>
            <a:r>
              <a:rPr lang="tr-TR" sz="1600" i="1" u="sng" dirty="0">
                <a:solidFill>
                  <a:srgbClr val="C00000"/>
                </a:solidFill>
              </a:rPr>
              <a:t>cezanın, asıl ceza vermeye yetkili makam tarafından verilmesine örnek vermek gerekirse</a:t>
            </a:r>
            <a:r>
              <a:rPr lang="tr-TR" sz="1600" i="1" dirty="0">
                <a:solidFill>
                  <a:srgbClr val="C00000"/>
                </a:solidFill>
              </a:rPr>
              <a:t>; aylıktan kesme cezasını gerektiren bir fiili işleyen kişinin, daha önce herhangi bir disiplin cezası almaması ve geçmiş hizmetlerinin iyi olması sebebiyle iyi </a:t>
            </a:r>
            <a:r>
              <a:rPr lang="tr-TR" sz="1600" i="1" dirty="0" smtClean="0">
                <a:solidFill>
                  <a:srgbClr val="C00000"/>
                </a:solidFill>
              </a:rPr>
              <a:t>hal hükmünün uygulanarak </a:t>
            </a:r>
            <a:r>
              <a:rPr lang="tr-TR" sz="1600" i="1" dirty="0">
                <a:solidFill>
                  <a:srgbClr val="C00000"/>
                </a:solidFill>
              </a:rPr>
              <a:t>kınama cezası ile tecziye edilmesi durumunda, verilen asıl ceza(aylıktan kesme) kişinin görevli olduğu birimin disiplin kurulunun yetkisine girdiği için alt ceza olan kınama cezası verilmesi durumunda da kararın disiplin kurulu tarafından verilmesi gerekmektedir</a:t>
            </a:r>
            <a:r>
              <a:rPr lang="tr-TR" sz="1600" i="1" dirty="0" smtClean="0">
                <a:solidFill>
                  <a:srgbClr val="C00000"/>
                </a:solidFill>
              </a:rPr>
              <a:t>.</a:t>
            </a:r>
            <a:endParaRPr lang="tr-TR" sz="1600" dirty="0">
              <a:solidFill>
                <a:srgbClr val="C00000"/>
              </a:solidFill>
            </a:endParaRPr>
          </a:p>
        </p:txBody>
      </p:sp>
    </p:spTree>
    <p:extLst>
      <p:ext uri="{BB962C8B-B14F-4D97-AF65-F5344CB8AC3E}">
        <p14:creationId xmlns:p14="http://schemas.microsoft.com/office/powerpoint/2010/main" val="3567599428"/>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lnSpc>
                <a:spcPct val="120000"/>
              </a:lnSpc>
              <a:buNone/>
            </a:pPr>
            <a:r>
              <a:rPr lang="tr-TR" sz="1800" dirty="0"/>
              <a:t>Kademe ilerlemesinin durdurulması veya birden fazla ücretten kesme cezasına bir üst ceza uygulanması gereken hallerde üst ceza kamu görevinden çıkarma cezasıdır. Kamu görevinden çıkarma cezasına bir alt ceza uygulanması gereken hallerde ise alt ceza kademe ilerlemesinin durdurulması veya birden fazla ücretten kesme cezasıdır.</a:t>
            </a:r>
          </a:p>
        </p:txBody>
      </p:sp>
    </p:spTree>
    <p:extLst>
      <p:ext uri="{BB962C8B-B14F-4D97-AF65-F5344CB8AC3E}">
        <p14:creationId xmlns:p14="http://schemas.microsoft.com/office/powerpoint/2010/main" val="2626908831"/>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705978885"/>
              </p:ext>
            </p:extLst>
          </p:nvPr>
        </p:nvGraphicFramePr>
        <p:xfrm>
          <a:off x="467544" y="1556792"/>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6541270"/>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lnSpc>
                <a:spcPct val="120000"/>
              </a:lnSpc>
              <a:buNone/>
            </a:pPr>
            <a:r>
              <a:rPr lang="tr-TR" sz="1800" dirty="0"/>
              <a:t>Bu Kanunda sayılan ve disiplin cezası verilmesini gerektiren fiillere nitelik ve ağırlıkları itibarıyla benzer fiilleri işleyenlere de hangi disiplin fiiline benzediği belirtilerek aynı türden disiplin cezaları verilir</a:t>
            </a:r>
            <a:r>
              <a:rPr lang="tr-TR" sz="1800" dirty="0" smtClean="0"/>
              <a:t>.</a:t>
            </a:r>
            <a:endParaRPr lang="tr-TR" sz="1800" b="1" i="1" dirty="0" smtClean="0"/>
          </a:p>
          <a:p>
            <a:pPr marL="0" indent="0" algn="just">
              <a:lnSpc>
                <a:spcPct val="120000"/>
              </a:lnSpc>
              <a:buNone/>
            </a:pPr>
            <a:r>
              <a:rPr lang="tr-TR" sz="1600" i="1" dirty="0" smtClean="0">
                <a:solidFill>
                  <a:srgbClr val="C00000"/>
                </a:solidFill>
              </a:rPr>
              <a:t>*Disiplin </a:t>
            </a:r>
            <a:r>
              <a:rPr lang="tr-TR" sz="1600" i="1" dirty="0">
                <a:solidFill>
                  <a:srgbClr val="C00000"/>
                </a:solidFill>
              </a:rPr>
              <a:t>suçu sayılacak </a:t>
            </a:r>
            <a:r>
              <a:rPr lang="tr-TR" sz="1600" i="1" dirty="0" smtClean="0">
                <a:solidFill>
                  <a:srgbClr val="C00000"/>
                </a:solidFill>
              </a:rPr>
              <a:t>davranışlar, </a:t>
            </a:r>
            <a:r>
              <a:rPr lang="tr-TR" sz="1600" i="1" dirty="0">
                <a:solidFill>
                  <a:srgbClr val="C00000"/>
                </a:solidFill>
              </a:rPr>
              <a:t>2547 sayılı </a:t>
            </a:r>
            <a:r>
              <a:rPr lang="tr-TR" sz="1600" i="1" dirty="0" smtClean="0">
                <a:solidFill>
                  <a:srgbClr val="C00000"/>
                </a:solidFill>
              </a:rPr>
              <a:t>Kanunda </a:t>
            </a:r>
            <a:r>
              <a:rPr lang="tr-TR" sz="1600" i="1" dirty="0">
                <a:solidFill>
                  <a:srgbClr val="C00000"/>
                </a:solidFill>
              </a:rPr>
              <a:t>tek tek sayılmakla birlikte bazen kamu hizmetini aksatan, disiplini bozan ve kamu göreviyle bağdaşmayan ve suç sayılacak bir davranışın tam olarak karşılandığı bir tarif kanunda bulunmayabilir. Böyle bir durumda soruşturma yapılırken, gerçekleştirilen eyleme benzer bir tarifin 2547 sayılı Kanunda olup olmadığına bakılarak, varsa işlenen fiile benzeyen bir suç ve karşılığı ceza, soruşturulan hakkında uygulanacaktır. </a:t>
            </a:r>
            <a:r>
              <a:rPr lang="tr-TR" sz="1600" i="1" u="sng" dirty="0">
                <a:solidFill>
                  <a:srgbClr val="C00000"/>
                </a:solidFill>
              </a:rPr>
              <a:t>Ancak burada önemli olan husus, 2547 sayılı Kanunda en azından benzeri bulunmayan bir davranış için ne olursa olsun zorlama yoluyla bir madde uygulanarak ceza verilemeyeceğidir</a:t>
            </a:r>
            <a:r>
              <a:rPr lang="tr-TR" sz="1600" i="1" u="sng" dirty="0" smtClean="0">
                <a:solidFill>
                  <a:srgbClr val="C00000"/>
                </a:solidFill>
              </a:rPr>
              <a:t>.</a:t>
            </a:r>
            <a:endParaRPr lang="tr-TR" sz="1600" u="sng" dirty="0">
              <a:solidFill>
                <a:srgbClr val="C00000"/>
              </a:solidFill>
            </a:endParaRPr>
          </a:p>
        </p:txBody>
      </p:sp>
    </p:spTree>
    <p:extLst>
      <p:ext uri="{BB962C8B-B14F-4D97-AF65-F5344CB8AC3E}">
        <p14:creationId xmlns:p14="http://schemas.microsoft.com/office/powerpoint/2010/main" val="2007526941"/>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lnSpc>
                <a:spcPct val="120000"/>
              </a:lnSpc>
              <a:buNone/>
            </a:pPr>
            <a:r>
              <a:rPr lang="tr-TR" sz="1800" dirty="0"/>
              <a:t>Birinci derecenin son kademesinde bulunulması nedeniyle kademe ilerlemesinin durdurulması cezasının uygulanamaması halinde brüt aylıklarının 1/4’ü ila 1/2’si oranında aylıktan kesme cezası uygulanır. Tekerrürü halinde ise ilgili disiplin kurulu tarafından kamu görevinden çıkarma cezası </a:t>
            </a:r>
            <a:r>
              <a:rPr lang="tr-TR" sz="1800" dirty="0" smtClean="0"/>
              <a:t>verilir.</a:t>
            </a:r>
          </a:p>
          <a:p>
            <a:pPr marL="0" indent="0" algn="just">
              <a:lnSpc>
                <a:spcPct val="120000"/>
              </a:lnSpc>
              <a:buNone/>
            </a:pPr>
            <a:r>
              <a:rPr lang="tr-TR" sz="1800" dirty="0" smtClean="0"/>
              <a:t>Disiplin </a:t>
            </a:r>
            <a:r>
              <a:rPr lang="tr-TR" sz="1800" dirty="0"/>
              <a:t>cezaları, verildikleri tarihten itibaren, </a:t>
            </a:r>
            <a:r>
              <a:rPr lang="tr-TR" sz="1800" u="sng" dirty="0"/>
              <a:t>aylıktan veya ücretten kesme cezası ile kademe ilerlemesinin durdurulması </a:t>
            </a:r>
            <a:r>
              <a:rPr lang="tr-TR" sz="1800" u="sng" dirty="0" smtClean="0"/>
              <a:t>cezası </a:t>
            </a:r>
            <a:r>
              <a:rPr lang="tr-TR" sz="1800" u="sng" dirty="0"/>
              <a:t>ise cezanın verildiği tarihi izleyen aybaşında uygulanır.</a:t>
            </a:r>
          </a:p>
        </p:txBody>
      </p:sp>
    </p:spTree>
    <p:extLst>
      <p:ext uri="{BB962C8B-B14F-4D97-AF65-F5344CB8AC3E}">
        <p14:creationId xmlns:p14="http://schemas.microsoft.com/office/powerpoint/2010/main" val="3447800987"/>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lnSpc>
                <a:spcPct val="120000"/>
              </a:lnSpc>
              <a:buNone/>
            </a:pPr>
            <a:r>
              <a:rPr lang="tr-TR" sz="1800" dirty="0"/>
              <a:t>Disiplin cezaları üst disiplin amirine, üniversite öğretim mesleğinden çıkarma cezası tüm yükseköğretim kurumlarına, kamu görevinden çıkarma cezası ise ayrıca Devlet Personel </a:t>
            </a:r>
            <a:r>
              <a:rPr lang="tr-TR" sz="1800" dirty="0" smtClean="0"/>
              <a:t>Başkanlığına(Cumhurbaşkanlığı Personel ve Prensipler Genel Müdürlüğü) bildirilir.</a:t>
            </a:r>
            <a:endParaRPr lang="tr-TR" sz="1800" b="1" i="1" dirty="0"/>
          </a:p>
          <a:p>
            <a:pPr marL="0" indent="0" algn="just">
              <a:lnSpc>
                <a:spcPct val="120000"/>
              </a:lnSpc>
              <a:buNone/>
            </a:pPr>
            <a:r>
              <a:rPr lang="tr-TR" sz="1600" i="1" dirty="0" smtClean="0">
                <a:solidFill>
                  <a:srgbClr val="C00000"/>
                </a:solidFill>
              </a:rPr>
              <a:t>*</a:t>
            </a:r>
            <a:r>
              <a:rPr lang="tr-TR" sz="1600" i="1" u="sng" dirty="0" smtClean="0">
                <a:solidFill>
                  <a:srgbClr val="C00000"/>
                </a:solidFill>
              </a:rPr>
              <a:t>Anayasamızın </a:t>
            </a:r>
            <a:r>
              <a:rPr lang="tr-TR" sz="1600" i="1" u="sng" dirty="0">
                <a:solidFill>
                  <a:srgbClr val="C00000"/>
                </a:solidFill>
              </a:rPr>
              <a:t>40/2 maddesine göre; Devlet, işlemlerinde ilgili kişilerin hangi kanun yolları ve mercilere başvuracağını ve sürelerini belirtmek zorundadır</a:t>
            </a:r>
            <a:r>
              <a:rPr lang="tr-TR" sz="1600" i="1" dirty="0">
                <a:solidFill>
                  <a:srgbClr val="C00000"/>
                </a:solidFill>
              </a:rPr>
              <a:t>. Bu doğrultuda, disiplin cezasının tebliğine ilişkin yazıda itiraz usul ve süresi açıkça belirtilmelidir. Disiplin soruşturması neticesinde tesis edilen cezanın soruşturulan/ceza alan kişiye bildirildiği yazıda, itiraz usul ve süresi açıkça belirtilmelidir. </a:t>
            </a:r>
            <a:r>
              <a:rPr lang="tr-TR" sz="1600" i="1" u="sng" dirty="0">
                <a:solidFill>
                  <a:srgbClr val="C00000"/>
                </a:solidFill>
              </a:rPr>
              <a:t>Örneğin; disiplin soruşturması sonucu uyarma cezası tesis edilmiş ise, disiplin cezasını bildiren yazıda Fakültemiz Disiplin Kuruluna yedi gün içerisinde itiraz ve idari yargıda atmış gün içerisinde dava hakkınız bulunmaktadır ibaresi de yazılmalıdır</a:t>
            </a:r>
            <a:r>
              <a:rPr lang="tr-TR" sz="1600" i="1" u="sng" dirty="0" smtClean="0">
                <a:solidFill>
                  <a:srgbClr val="C00000"/>
                </a:solidFill>
              </a:rPr>
              <a:t>.</a:t>
            </a:r>
          </a:p>
        </p:txBody>
      </p:sp>
    </p:spTree>
    <p:extLst>
      <p:ext uri="{BB962C8B-B14F-4D97-AF65-F5344CB8AC3E}">
        <p14:creationId xmlns:p14="http://schemas.microsoft.com/office/powerpoint/2010/main" val="2289961501"/>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980728"/>
            <a:ext cx="8856984" cy="5616624"/>
          </a:xfrm>
        </p:spPr>
      </p:pic>
    </p:spTree>
    <p:extLst>
      <p:ext uri="{BB962C8B-B14F-4D97-AF65-F5344CB8AC3E}">
        <p14:creationId xmlns:p14="http://schemas.microsoft.com/office/powerpoint/2010/main" val="3595220699"/>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lnSpc>
                <a:spcPct val="120000"/>
              </a:lnSpc>
              <a:buNone/>
            </a:pPr>
            <a:r>
              <a:rPr lang="tr-TR" sz="1800" dirty="0"/>
              <a:t>Aylıktan </a:t>
            </a:r>
            <a:r>
              <a:rPr lang="tr-TR" sz="1800" dirty="0" smtClean="0"/>
              <a:t>kesme </a:t>
            </a:r>
            <a:r>
              <a:rPr lang="tr-TR" sz="1800" dirty="0"/>
              <a:t>cezası alanlar </a:t>
            </a:r>
            <a:r>
              <a:rPr lang="tr-TR" sz="1800" u="sng" dirty="0"/>
              <a:t>üç yıl</a:t>
            </a:r>
            <a:r>
              <a:rPr lang="tr-TR" sz="1800" dirty="0"/>
              <a:t>, kademe ilerlemesinin durdurulması </a:t>
            </a:r>
            <a:r>
              <a:rPr lang="tr-TR" sz="1800" dirty="0" smtClean="0"/>
              <a:t>cezası </a:t>
            </a:r>
            <a:r>
              <a:rPr lang="tr-TR" sz="1800" dirty="0"/>
              <a:t>alanlar </a:t>
            </a:r>
            <a:r>
              <a:rPr lang="tr-TR" sz="1800" u="sng" dirty="0"/>
              <a:t>beş yıl </a:t>
            </a:r>
            <a:r>
              <a:rPr lang="tr-TR" sz="1800" dirty="0"/>
              <a:t>boyunca rektör, dekan, enstitü müdürü, yüksekokul müdürü, meslek yüksekokulu müdürü, bölüm başkanı, anabilim dalı başkanı, </a:t>
            </a:r>
            <a:r>
              <a:rPr lang="tr-TR" sz="1800" dirty="0" err="1"/>
              <a:t>anasanat</a:t>
            </a:r>
            <a:r>
              <a:rPr lang="tr-TR" sz="1800" dirty="0"/>
              <a:t> dalı başkanı, bilim dalı başkanı, sanat dalı başkanı, daire başkanı dengi ve üstü kadrolara atanamazlar. </a:t>
            </a:r>
            <a:r>
              <a:rPr lang="tr-TR" sz="1800" i="1" dirty="0"/>
              <a:t>Söz konusu disiplin cezalarının verildiği tarihte bu görevlerde bulunanların görevleri kendiliğinden sona erer ve durum ilgili mercilere derhal bildirilir.</a:t>
            </a:r>
          </a:p>
        </p:txBody>
      </p:sp>
    </p:spTree>
    <p:extLst>
      <p:ext uri="{BB962C8B-B14F-4D97-AF65-F5344CB8AC3E}">
        <p14:creationId xmlns:p14="http://schemas.microsoft.com/office/powerpoint/2010/main" val="390089275"/>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b="1" dirty="0"/>
              <a:t>Disiplin kurullarının </a:t>
            </a:r>
            <a:r>
              <a:rPr lang="tr-TR" sz="2000" b="1" dirty="0" smtClean="0"/>
              <a:t>teşekkülü:</a:t>
            </a:r>
            <a:br>
              <a:rPr lang="tr-TR" sz="2000" b="1" dirty="0" smtClean="0"/>
            </a:br>
            <a:r>
              <a:rPr lang="tr-TR" sz="2000" b="1" dirty="0" smtClean="0"/>
              <a:t>Madde53/E</a:t>
            </a:r>
            <a:endParaRPr lang="tr-TR" sz="2000" dirty="0"/>
          </a:p>
        </p:txBody>
      </p:sp>
      <p:sp>
        <p:nvSpPr>
          <p:cNvPr id="3" name="İçerik Yer Tutucusu 2"/>
          <p:cNvSpPr>
            <a:spLocks noGrp="1"/>
          </p:cNvSpPr>
          <p:nvPr>
            <p:ph idx="1"/>
          </p:nvPr>
        </p:nvSpPr>
        <p:spPr/>
        <p:txBody>
          <a:bodyPr>
            <a:normAutofit/>
          </a:bodyPr>
          <a:lstStyle/>
          <a:p>
            <a:pPr marL="0" indent="0" algn="just">
              <a:lnSpc>
                <a:spcPct val="120000"/>
              </a:lnSpc>
              <a:buNone/>
            </a:pPr>
            <a:r>
              <a:rPr lang="tr-TR" sz="1800" dirty="0"/>
              <a:t>Yüksek Disiplin Kurulu Yükseköğretim Genel Kuruludur</a:t>
            </a:r>
            <a:r>
              <a:rPr lang="tr-TR" sz="1800" dirty="0" smtClean="0"/>
              <a:t>.</a:t>
            </a:r>
          </a:p>
          <a:p>
            <a:pPr marL="0" indent="0" algn="just">
              <a:lnSpc>
                <a:spcPct val="120000"/>
              </a:lnSpc>
              <a:buNone/>
            </a:pPr>
            <a:r>
              <a:rPr lang="tr-TR" sz="1800" dirty="0" smtClean="0"/>
              <a:t>(</a:t>
            </a:r>
            <a:r>
              <a:rPr lang="tr-TR" sz="1800" dirty="0"/>
              <a:t>Değişik ikinci fıkra:15/4/2020-7243/8md.)</a:t>
            </a:r>
            <a:r>
              <a:rPr lang="tr-TR" sz="1800" u="sng" dirty="0"/>
              <a:t>Üniversite disiplin kurulu üniversite </a:t>
            </a:r>
            <a:r>
              <a:rPr lang="tr-TR" sz="1800" u="sng" dirty="0" smtClean="0"/>
              <a:t>yönetim </a:t>
            </a:r>
            <a:r>
              <a:rPr lang="tr-TR" sz="1800" u="sng" dirty="0"/>
              <a:t>kuruludur.</a:t>
            </a:r>
            <a:r>
              <a:rPr lang="tr-TR" sz="1800" dirty="0"/>
              <a:t> </a:t>
            </a:r>
            <a:r>
              <a:rPr lang="tr-TR" sz="1800" u="sng" dirty="0"/>
              <a:t>Üniversiteye bağlı birimlerin yönetim kurulları disiplin kurulu olarak görev yapar. </a:t>
            </a:r>
            <a:r>
              <a:rPr lang="tr-TR" sz="1800" dirty="0"/>
              <a:t>Rektörlüğe bağlı birimlerdeki disiplin kurulu; akademik personel ve daire başkanı kadrosunun dengi ve üstü kadrolarda bulunanlar için rektör yardımcısı başkanlığında üniversite yönetim kurulunca her takvim yılı başında belirlenen profesör unvanlı dört öğretim üyesinden, </a:t>
            </a:r>
            <a:r>
              <a:rPr lang="tr-TR" sz="1800" u="sng" dirty="0"/>
              <a:t>memurlar için ise Genel Sekreterin başkanlığında, Hukuk Müşaviri ile Personel Dairesi Başkanından oluşur.</a:t>
            </a:r>
          </a:p>
        </p:txBody>
      </p:sp>
    </p:spTree>
    <p:extLst>
      <p:ext uri="{BB962C8B-B14F-4D97-AF65-F5344CB8AC3E}">
        <p14:creationId xmlns:p14="http://schemas.microsoft.com/office/powerpoint/2010/main" val="3914829145"/>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lnSpc>
                <a:spcPct val="120000"/>
              </a:lnSpc>
              <a:buNone/>
            </a:pPr>
            <a:r>
              <a:rPr lang="tr-TR" sz="1800" dirty="0"/>
              <a:t>Yükseköğretim Kurulu personeli için disiplin kurulu, Genel Sekreterin başkanlığında, I. Hukuk Müşaviri ile Personel, Strateji Geliştirme, İdari ve Mali İşler Daire başkanlarından teşekkül </a:t>
            </a:r>
            <a:r>
              <a:rPr lang="tr-TR" sz="1800" dirty="0" smtClean="0"/>
              <a:t>eder.</a:t>
            </a:r>
          </a:p>
          <a:p>
            <a:pPr marL="0" indent="0" algn="just">
              <a:lnSpc>
                <a:spcPct val="120000"/>
              </a:lnSpc>
              <a:buNone/>
            </a:pPr>
            <a:r>
              <a:rPr lang="tr-TR" sz="1800" dirty="0" smtClean="0"/>
              <a:t>Üniversitelerarası </a:t>
            </a:r>
            <a:r>
              <a:rPr lang="tr-TR" sz="1800" dirty="0"/>
              <a:t>Kurul personeli için disiplin kurulu, Genel Sekreterin başkanlığında Genel Sekreter Yardımcısı ve Hukuk Müşavirinden teşekkül </a:t>
            </a:r>
            <a:r>
              <a:rPr lang="tr-TR" sz="1800" dirty="0" smtClean="0"/>
              <a:t>eder.</a:t>
            </a:r>
          </a:p>
          <a:p>
            <a:pPr marL="0" indent="0" algn="just">
              <a:lnSpc>
                <a:spcPct val="120000"/>
              </a:lnSpc>
              <a:buNone/>
            </a:pPr>
            <a:r>
              <a:rPr lang="tr-TR" sz="1800" dirty="0" smtClean="0"/>
              <a:t>Yüksek </a:t>
            </a:r>
            <a:r>
              <a:rPr lang="tr-TR" sz="1800" dirty="0"/>
              <a:t>Disiplin Kurulu hariç, </a:t>
            </a:r>
            <a:r>
              <a:rPr lang="tr-TR" sz="1800" u="sng" dirty="0"/>
              <a:t>disiplin kurullarında profesörlerle ilgili hususların görüşülmesinde doçent ve doktor öğretim üyeleri, doçentlerle ilgili hususların görüşülmesinde doktor öğretim üyeleri ve kendileri ile ilgili hususların görüşülmesinde ilgili üyeler görüşmelere katılamazlar.</a:t>
            </a:r>
            <a:r>
              <a:rPr lang="tr-TR" sz="1800" dirty="0"/>
              <a:t>	</a:t>
            </a:r>
          </a:p>
        </p:txBody>
      </p:sp>
    </p:spTree>
    <p:extLst>
      <p:ext uri="{BB962C8B-B14F-4D97-AF65-F5344CB8AC3E}">
        <p14:creationId xmlns:p14="http://schemas.microsoft.com/office/powerpoint/2010/main" val="2126620253"/>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lnSpc>
                <a:spcPct val="120000"/>
              </a:lnSpc>
              <a:buNone/>
            </a:pPr>
            <a:r>
              <a:rPr lang="tr-TR" sz="1800" u="sng" dirty="0"/>
              <a:t>Soruşturmada görev alanlar disiplin kurullarındaki oylamalara, disiplin kurulunda görev alanlar ile disiplin cezası verenler bu cezalara itirazların görüşüldüğü kurullardaki oylamalara </a:t>
            </a:r>
            <a:r>
              <a:rPr lang="tr-TR" sz="1800" u="sng" dirty="0" smtClean="0"/>
              <a:t>katılamazlar.</a:t>
            </a:r>
          </a:p>
          <a:p>
            <a:pPr marL="0" indent="0" algn="just">
              <a:lnSpc>
                <a:spcPct val="120000"/>
              </a:lnSpc>
              <a:buNone/>
            </a:pPr>
            <a:r>
              <a:rPr lang="tr-TR" sz="1800" dirty="0" smtClean="0"/>
              <a:t>Herhangi </a:t>
            </a:r>
            <a:r>
              <a:rPr lang="tr-TR" sz="1800" dirty="0"/>
              <a:t>bir sebeple disiplin kurullarının teşekkül edememesi halinde eksik üyelikler eşdeğer unvana sahip öğretim üyeleri arasından senato tarafından belirlenen üyelerce </a:t>
            </a:r>
            <a:r>
              <a:rPr lang="tr-TR" sz="1800" dirty="0" smtClean="0"/>
              <a:t>tamamlanır.</a:t>
            </a:r>
          </a:p>
          <a:p>
            <a:pPr marL="0" indent="0" algn="just">
              <a:lnSpc>
                <a:spcPct val="120000"/>
              </a:lnSpc>
              <a:buNone/>
            </a:pPr>
            <a:r>
              <a:rPr lang="tr-TR" sz="1600" i="1" dirty="0">
                <a:solidFill>
                  <a:srgbClr val="C00000"/>
                </a:solidFill>
              </a:rPr>
              <a:t>*</a:t>
            </a:r>
            <a:r>
              <a:rPr lang="tr-TR" sz="1600" i="1" dirty="0" smtClean="0">
                <a:solidFill>
                  <a:srgbClr val="C00000"/>
                </a:solidFill>
              </a:rPr>
              <a:t>Soruşturulanın</a:t>
            </a:r>
            <a:r>
              <a:rPr lang="tr-TR" sz="1600" i="1" dirty="0">
                <a:solidFill>
                  <a:srgbClr val="C00000"/>
                </a:solidFill>
              </a:rPr>
              <a:t>, sendika üyesi olması halinde Kamu Görevlilerinin Geneline Ve Hizmet Kollarına Yönelik Mali Ve Sosyal Haklara İlişkin 2022 Ve 2023 Yıllarını Kapsayan 6. Dönem Toplu Sözleşme’nin İkinci Kısım 19.maddesi </a:t>
            </a:r>
            <a:r>
              <a:rPr lang="tr-TR" sz="1600" i="1" dirty="0" smtClean="0">
                <a:solidFill>
                  <a:srgbClr val="C00000"/>
                </a:solidFill>
              </a:rPr>
              <a:t>uyarınca, </a:t>
            </a:r>
            <a:r>
              <a:rPr lang="tr-TR" sz="1600" i="1" dirty="0">
                <a:solidFill>
                  <a:srgbClr val="C00000"/>
                </a:solidFill>
              </a:rPr>
              <a:t>sendika temsilcisi de yetkili disiplin kurulunun konuyla ilgili oturumuna davet edilmelidir.</a:t>
            </a:r>
            <a:endParaRPr lang="tr-TR" sz="1600" dirty="0">
              <a:solidFill>
                <a:srgbClr val="C00000"/>
              </a:solidFill>
            </a:endParaRPr>
          </a:p>
          <a:p>
            <a:pPr marL="0" indent="0" algn="just">
              <a:lnSpc>
                <a:spcPct val="120000"/>
              </a:lnSpc>
              <a:buNone/>
            </a:pPr>
            <a:endParaRPr lang="tr-TR" sz="1800" dirty="0"/>
          </a:p>
        </p:txBody>
      </p:sp>
    </p:spTree>
    <p:extLst>
      <p:ext uri="{BB962C8B-B14F-4D97-AF65-F5344CB8AC3E}">
        <p14:creationId xmlns:p14="http://schemas.microsoft.com/office/powerpoint/2010/main" val="3282499974"/>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b="1" dirty="0" smtClean="0"/>
              <a:t>İtiraz:</a:t>
            </a:r>
            <a:br>
              <a:rPr lang="tr-TR" sz="2000" b="1" dirty="0" smtClean="0"/>
            </a:br>
            <a:r>
              <a:rPr lang="tr-TR" sz="2000" b="1" dirty="0" smtClean="0"/>
              <a:t>Madde53/F</a:t>
            </a:r>
            <a:endParaRPr lang="tr-TR" sz="2000" dirty="0"/>
          </a:p>
        </p:txBody>
      </p:sp>
      <p:sp>
        <p:nvSpPr>
          <p:cNvPr id="3" name="İçerik Yer Tutucusu 2"/>
          <p:cNvSpPr>
            <a:spLocks noGrp="1"/>
          </p:cNvSpPr>
          <p:nvPr>
            <p:ph idx="1"/>
          </p:nvPr>
        </p:nvSpPr>
        <p:spPr/>
        <p:txBody>
          <a:bodyPr>
            <a:normAutofit/>
          </a:bodyPr>
          <a:lstStyle/>
          <a:p>
            <a:pPr marL="0" indent="0" algn="just">
              <a:lnSpc>
                <a:spcPct val="120000"/>
              </a:lnSpc>
              <a:buNone/>
            </a:pPr>
            <a:r>
              <a:rPr lang="tr-TR" sz="1800" dirty="0"/>
              <a:t>Disiplin cezalarına itiraz edilebilecek amir ve kurullar </a:t>
            </a:r>
            <a:r>
              <a:rPr lang="tr-TR" sz="1800" dirty="0" smtClean="0"/>
              <a:t>şunlardır:</a:t>
            </a:r>
          </a:p>
          <a:p>
            <a:pPr marL="0" indent="0" algn="just">
              <a:lnSpc>
                <a:spcPct val="120000"/>
              </a:lnSpc>
              <a:buNone/>
            </a:pPr>
            <a:r>
              <a:rPr lang="tr-TR" sz="1800" b="1" dirty="0" smtClean="0"/>
              <a:t>a</a:t>
            </a:r>
            <a:r>
              <a:rPr lang="tr-TR" sz="1800" b="1" dirty="0"/>
              <a:t>)</a:t>
            </a:r>
            <a:r>
              <a:rPr lang="tr-TR" sz="1800" dirty="0"/>
              <a:t> </a:t>
            </a:r>
            <a:r>
              <a:rPr lang="tr-TR" sz="1800" u="sng" dirty="0"/>
              <a:t>Uyarma ve kınama cezalarına karşı itiraz, ilgilinin görevli olduğu birimin disiplin kuruluna, rektör tarafından verilen uyarma ve kınama cezalarına karşı üniversite disiplin kuruluna</a:t>
            </a:r>
            <a:r>
              <a:rPr lang="tr-TR" sz="1800" dirty="0"/>
              <a:t>, rektörler ve bağımsız vakıf meslek yüksekokulu müdürleri için Yüksek Disiplin Kuruluna yapılabilir. </a:t>
            </a:r>
            <a:r>
              <a:rPr lang="tr-TR" sz="1800" u="sng" dirty="0"/>
              <a:t>Cezayı veren disiplin amiri disiplin kurullarına katılamaz</a:t>
            </a:r>
            <a:r>
              <a:rPr lang="tr-TR" sz="1800" dirty="0"/>
              <a:t>. </a:t>
            </a:r>
            <a:r>
              <a:rPr lang="tr-TR" sz="1800" u="sng" dirty="0"/>
              <a:t>Bu halde ilgili disiplin kuruluna, üyelerden en yüksek unvanlı öğretim üyesi, en yüksek unvanlı öğretim üyesinin birden fazla olması halinde en kıdemli üye, öğretim üyesi bulunmaması halinde en kıdemli öğretim görevlisi başkanlık eder.</a:t>
            </a:r>
          </a:p>
        </p:txBody>
      </p:sp>
    </p:spTree>
    <p:extLst>
      <p:ext uri="{BB962C8B-B14F-4D97-AF65-F5344CB8AC3E}">
        <p14:creationId xmlns:p14="http://schemas.microsoft.com/office/powerpoint/2010/main" val="3248246117"/>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just">
              <a:lnSpc>
                <a:spcPct val="120000"/>
              </a:lnSpc>
              <a:buNone/>
            </a:pPr>
            <a:r>
              <a:rPr lang="tr-TR" sz="1800" b="1" dirty="0"/>
              <a:t>b)</a:t>
            </a:r>
            <a:r>
              <a:rPr lang="tr-TR" sz="1800" dirty="0"/>
              <a:t> </a:t>
            </a:r>
            <a:r>
              <a:rPr lang="tr-TR" sz="1800" u="sng" dirty="0"/>
              <a:t>Aylıktan veya ücretten kesme ve kademe ilerlemesinin durdurulması veya birden fazla ücretten kesme cezasına karşı itiraz ilgilinin görevli olduğu üniversite disiplin kuruluna</a:t>
            </a:r>
            <a:r>
              <a:rPr lang="tr-TR" sz="1800" dirty="0"/>
              <a:t>, yükseköğretim üst kuruluşlarında görev yapan personel için Yüksek Disiplin Kuruluna yapılabilir.	</a:t>
            </a:r>
            <a:endParaRPr lang="tr-TR" sz="1800" dirty="0" smtClean="0"/>
          </a:p>
          <a:p>
            <a:pPr marL="0" indent="0" algn="just">
              <a:lnSpc>
                <a:spcPct val="120000"/>
              </a:lnSpc>
              <a:buNone/>
            </a:pPr>
            <a:r>
              <a:rPr lang="tr-TR" sz="1800" b="1" dirty="0" smtClean="0"/>
              <a:t>İtiraz </a:t>
            </a:r>
            <a:r>
              <a:rPr lang="tr-TR" sz="1800" b="1" dirty="0"/>
              <a:t>süresi, cezanın tebliğ tarihinden itibaren yedi </a:t>
            </a:r>
            <a:r>
              <a:rPr lang="tr-TR" sz="1800" b="1" dirty="0" smtClean="0"/>
              <a:t>gündür.</a:t>
            </a:r>
          </a:p>
          <a:p>
            <a:pPr marL="0" indent="0" algn="just">
              <a:lnSpc>
                <a:spcPct val="120000"/>
              </a:lnSpc>
              <a:buNone/>
            </a:pPr>
            <a:r>
              <a:rPr lang="tr-TR" sz="1800" b="1" dirty="0" smtClean="0"/>
              <a:t>İtiraz </a:t>
            </a:r>
            <a:r>
              <a:rPr lang="tr-TR" sz="1800" b="1" dirty="0"/>
              <a:t>mercileri, itiraz </a:t>
            </a:r>
            <a:r>
              <a:rPr lang="tr-TR" sz="1800" b="1" dirty="0" smtClean="0"/>
              <a:t>tarihinden itibaren altmış gün </a:t>
            </a:r>
            <a:r>
              <a:rPr lang="tr-TR" sz="1800" b="1" dirty="0"/>
              <a:t>içinde karar </a:t>
            </a:r>
            <a:r>
              <a:rPr lang="tr-TR" sz="1800" b="1" dirty="0" smtClean="0"/>
              <a:t>verir.</a:t>
            </a:r>
          </a:p>
          <a:p>
            <a:pPr marL="0" indent="0" algn="just">
              <a:lnSpc>
                <a:spcPct val="120000"/>
              </a:lnSpc>
              <a:buNone/>
            </a:pPr>
            <a:r>
              <a:rPr lang="tr-TR" sz="1800" dirty="0" smtClean="0"/>
              <a:t>İtiraz </a:t>
            </a:r>
            <a:r>
              <a:rPr lang="tr-TR" sz="1800" dirty="0"/>
              <a:t>mercileri itirazı kabul ya da reddedebilir. İtirazın kabul edilmesi halinde ceza tüm sonuçlarıyla ortadan kalkar, ancak ilgili disiplin amiri veya disiplin kurulu tarafından kabul gerekçesine uygun olarak en geç üç ay içerisinde yeni bir işlem tesis edilebilir.</a:t>
            </a:r>
          </a:p>
        </p:txBody>
      </p:sp>
    </p:spTree>
    <p:extLst>
      <p:ext uri="{BB962C8B-B14F-4D97-AF65-F5344CB8AC3E}">
        <p14:creationId xmlns:p14="http://schemas.microsoft.com/office/powerpoint/2010/main" val="2044135708"/>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76672"/>
            <a:ext cx="8229600" cy="1143000"/>
          </a:xfrm>
        </p:spPr>
        <p:txBody>
          <a:bodyPr/>
          <a:lstStyle/>
          <a:p>
            <a:endParaRPr lang="tr-TR" dirty="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653232624"/>
              </p:ext>
            </p:extLst>
          </p:nvPr>
        </p:nvGraphicFramePr>
        <p:xfrm>
          <a:off x="467544" y="1412776"/>
          <a:ext cx="8229600" cy="4389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5516799"/>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052736"/>
            <a:ext cx="8280920" cy="5400600"/>
          </a:xfrm>
        </p:spPr>
      </p:pic>
    </p:spTree>
    <p:extLst>
      <p:ext uri="{BB962C8B-B14F-4D97-AF65-F5344CB8AC3E}">
        <p14:creationId xmlns:p14="http://schemas.microsoft.com/office/powerpoint/2010/main" val="3049997783"/>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836712"/>
            <a:ext cx="8280920" cy="5832648"/>
          </a:xfrm>
        </p:spPr>
      </p:pic>
    </p:spTree>
    <p:extLst>
      <p:ext uri="{BB962C8B-B14F-4D97-AF65-F5344CB8AC3E}">
        <p14:creationId xmlns:p14="http://schemas.microsoft.com/office/powerpoint/2010/main" val="2464201206"/>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908720"/>
            <a:ext cx="8589700" cy="5832648"/>
          </a:xfrm>
        </p:spPr>
      </p:pic>
    </p:spTree>
    <p:extLst>
      <p:ext uri="{BB962C8B-B14F-4D97-AF65-F5344CB8AC3E}">
        <p14:creationId xmlns:p14="http://schemas.microsoft.com/office/powerpoint/2010/main" val="762753655"/>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000" b="1" dirty="0"/>
              <a:t>Özlük dosyasında </a:t>
            </a:r>
            <a:r>
              <a:rPr lang="tr-TR" sz="2000" b="1" dirty="0" smtClean="0"/>
              <a:t>saklama:</a:t>
            </a:r>
            <a:br>
              <a:rPr lang="tr-TR" sz="2000" b="1" dirty="0" smtClean="0"/>
            </a:br>
            <a:r>
              <a:rPr lang="tr-TR" sz="2000" b="1" dirty="0" smtClean="0"/>
              <a:t>Madde53/G</a:t>
            </a:r>
            <a:endParaRPr lang="tr-TR" sz="2000" dirty="0"/>
          </a:p>
        </p:txBody>
      </p:sp>
      <p:sp>
        <p:nvSpPr>
          <p:cNvPr id="3" name="İçerik Yer Tutucusu 2"/>
          <p:cNvSpPr>
            <a:spLocks noGrp="1"/>
          </p:cNvSpPr>
          <p:nvPr>
            <p:ph idx="1"/>
          </p:nvPr>
        </p:nvSpPr>
        <p:spPr>
          <a:xfrm>
            <a:off x="457200" y="1935480"/>
            <a:ext cx="8229600" cy="4805888"/>
          </a:xfrm>
        </p:spPr>
        <p:txBody>
          <a:bodyPr>
            <a:noAutofit/>
          </a:bodyPr>
          <a:lstStyle/>
          <a:p>
            <a:pPr marL="0" indent="0" algn="just">
              <a:lnSpc>
                <a:spcPct val="140000"/>
              </a:lnSpc>
              <a:buNone/>
            </a:pPr>
            <a:r>
              <a:rPr lang="tr-TR" sz="1800" dirty="0"/>
              <a:t>Disiplin cezaları ilgililerin özlük dosyalarında </a:t>
            </a:r>
            <a:r>
              <a:rPr lang="tr-TR" sz="1800" dirty="0" smtClean="0"/>
              <a:t>saklanır.</a:t>
            </a:r>
          </a:p>
          <a:p>
            <a:pPr marL="0" indent="0" algn="just">
              <a:lnSpc>
                <a:spcPct val="140000"/>
              </a:lnSpc>
              <a:buNone/>
            </a:pPr>
            <a:r>
              <a:rPr lang="tr-TR" sz="1800" dirty="0" smtClean="0"/>
              <a:t>Uyarma </a:t>
            </a:r>
            <a:r>
              <a:rPr lang="tr-TR" sz="1800" dirty="0"/>
              <a:t>ve kınama cezalarının uygulanmasından itibaren </a:t>
            </a:r>
            <a:r>
              <a:rPr lang="tr-TR" sz="1800" u="sng" dirty="0"/>
              <a:t>beş yıl, </a:t>
            </a:r>
            <a:r>
              <a:rPr lang="tr-TR" sz="1800" dirty="0"/>
              <a:t>aylıktan </a:t>
            </a:r>
            <a:r>
              <a:rPr lang="tr-TR" sz="1800" dirty="0" smtClean="0"/>
              <a:t>kesme </a:t>
            </a:r>
            <a:r>
              <a:rPr lang="tr-TR" sz="1800" dirty="0"/>
              <a:t>ve kademe ilerlemesinin durdurulması </a:t>
            </a:r>
            <a:r>
              <a:rPr lang="tr-TR" sz="1800" dirty="0" smtClean="0"/>
              <a:t>cezalarının </a:t>
            </a:r>
            <a:r>
              <a:rPr lang="tr-TR" sz="1800" dirty="0"/>
              <a:t>uygulanmasından itibaren </a:t>
            </a:r>
            <a:r>
              <a:rPr lang="tr-TR" sz="1800" u="sng" dirty="0"/>
              <a:t>on yıl </a:t>
            </a:r>
            <a:r>
              <a:rPr lang="tr-TR" sz="1800" dirty="0"/>
              <a:t>sonra </a:t>
            </a:r>
            <a:r>
              <a:rPr lang="tr-TR" sz="1800" b="1" i="1" dirty="0"/>
              <a:t>atamaya yetkili amire başvurularak verilmiş olan cezaların özlük dosyasından silinmesi talep edilebilir</a:t>
            </a:r>
            <a:r>
              <a:rPr lang="tr-TR" sz="1800" dirty="0"/>
              <a:t>. İlgilinin, bu süreler içerisindeki davranışları, isteğini haklı kılacak nitelikte görülürse, talep yerine getirilir</a:t>
            </a:r>
            <a:r>
              <a:rPr lang="tr-TR" sz="1800" dirty="0" smtClean="0"/>
              <a:t>.</a:t>
            </a:r>
            <a:endParaRPr lang="tr-TR" sz="1800" dirty="0"/>
          </a:p>
        </p:txBody>
      </p:sp>
    </p:spTree>
    <p:extLst>
      <p:ext uri="{BB962C8B-B14F-4D97-AF65-F5344CB8AC3E}">
        <p14:creationId xmlns:p14="http://schemas.microsoft.com/office/powerpoint/2010/main" val="2015084942"/>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621823428"/>
              </p:ext>
            </p:extLst>
          </p:nvPr>
        </p:nvGraphicFramePr>
        <p:xfrm>
          <a:off x="395536" y="980728"/>
          <a:ext cx="8280920"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5443986"/>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scene3d>
              <a:camera prst="orthographicFront"/>
              <a:lightRig rig="freezing" dir="t">
                <a:rot lat="0" lon="0" rev="5640000"/>
              </a:lightRig>
            </a:scene3d>
            <a:sp3d prstMaterial="flat">
              <a:bevelT w="38100" h="38100"/>
              <a:contourClr>
                <a:schemeClr val="tx2"/>
              </a:contourClr>
            </a:sp3d>
          </a:bodyPr>
          <a:lstStyle/>
          <a:p>
            <a:pPr algn="ctr"/>
            <a:r>
              <a:rPr lang="tr-TR" dirty="0">
                <a:solidFill>
                  <a:schemeClr val="bg2">
                    <a:lumMod val="25000"/>
                  </a:schemeClr>
                </a:solidFill>
                <a:effectLst>
                  <a:outerShdw blurRad="38100" dist="38100" dir="2700000" algn="tl">
                    <a:srgbClr val="000000">
                      <a:alpha val="43137"/>
                    </a:srgbClr>
                  </a:outerShdw>
                </a:effectLst>
              </a:rPr>
              <a:t>2547 SAYILI YÜKSEKÖĞRETİM KANUNU</a:t>
            </a:r>
          </a:p>
        </p:txBody>
      </p:sp>
      <p:sp>
        <p:nvSpPr>
          <p:cNvPr id="3" name="Alt Başlık 2"/>
          <p:cNvSpPr>
            <a:spLocks noGrp="1"/>
          </p:cNvSpPr>
          <p:nvPr>
            <p:ph type="subTitle" idx="1"/>
          </p:nvPr>
        </p:nvSpPr>
        <p:spPr>
          <a:xfrm>
            <a:off x="533400" y="3717032"/>
            <a:ext cx="7854696" cy="1264104"/>
          </a:xfrm>
        </p:spPr>
        <p:txBody>
          <a:bodyPr>
            <a:normAutofit/>
          </a:bodyPr>
          <a:lstStyle/>
          <a:p>
            <a:pPr algn="ctr"/>
            <a:r>
              <a:rPr lang="tr-TR" sz="2800" b="1" dirty="0">
                <a:solidFill>
                  <a:schemeClr val="bg2">
                    <a:lumMod val="25000"/>
                  </a:schemeClr>
                </a:solidFill>
              </a:rPr>
              <a:t>DOKUZUNCU BÖLÜM </a:t>
            </a:r>
          </a:p>
          <a:p>
            <a:pPr algn="ctr"/>
            <a:r>
              <a:rPr lang="tr-TR" sz="2800" b="1" dirty="0">
                <a:solidFill>
                  <a:schemeClr val="bg2">
                    <a:lumMod val="25000"/>
                  </a:schemeClr>
                </a:solidFill>
              </a:rPr>
              <a:t>Disiplin ve Ceza İşleri</a:t>
            </a:r>
          </a:p>
          <a:p>
            <a:pPr algn="ctr"/>
            <a:endParaRPr lang="tr-TR" sz="2800" b="1" dirty="0">
              <a:solidFill>
                <a:schemeClr val="bg2">
                  <a:lumMod val="25000"/>
                </a:schemeClr>
              </a:solidFill>
            </a:endParaRPr>
          </a:p>
        </p:txBody>
      </p:sp>
    </p:spTree>
    <p:extLst>
      <p:ext uri="{BB962C8B-B14F-4D97-AF65-F5344CB8AC3E}">
        <p14:creationId xmlns:p14="http://schemas.microsoft.com/office/powerpoint/2010/main" val="2662115614"/>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l"/>
            <a:r>
              <a:rPr lang="tr-TR" sz="2500" b="1" dirty="0"/>
              <a:t>Genel Esaslar: Madde 53</a:t>
            </a:r>
            <a:r>
              <a:rPr lang="tr-TR" sz="2500" dirty="0"/>
              <a:t>–	</a:t>
            </a:r>
          </a:p>
        </p:txBody>
      </p:sp>
      <p:sp>
        <p:nvSpPr>
          <p:cNvPr id="3" name="İçerik Yer Tutucusu 2"/>
          <p:cNvSpPr>
            <a:spLocks noGrp="1"/>
          </p:cNvSpPr>
          <p:nvPr>
            <p:ph idx="1"/>
          </p:nvPr>
        </p:nvSpPr>
        <p:spPr/>
        <p:txBody>
          <a:bodyPr>
            <a:normAutofit/>
          </a:bodyPr>
          <a:lstStyle/>
          <a:p>
            <a:pPr marL="0" indent="0" algn="just">
              <a:lnSpc>
                <a:spcPct val="120000"/>
              </a:lnSpc>
              <a:buNone/>
            </a:pPr>
            <a:r>
              <a:rPr lang="tr-TR" sz="1800" b="1" dirty="0"/>
              <a:t>a.</a:t>
            </a:r>
            <a:r>
              <a:rPr lang="tr-TR" sz="1800" dirty="0"/>
              <a:t>) Yükseköğretim Kurulu Başkanı üst kuruluşlar, rektörler ve bağımsız vakıf meslek yüksekokulu müdürlerinin; </a:t>
            </a:r>
            <a:r>
              <a:rPr lang="tr-TR" sz="1800" u="sng" dirty="0"/>
              <a:t>rektör, üniversitenin</a:t>
            </a:r>
            <a:r>
              <a:rPr lang="tr-TR" sz="1800" dirty="0"/>
              <a:t>; bağımsız vakıf meslek yüksekokulu müdürü, bağımsız vakıf meslek yüksekokulunun; </a:t>
            </a:r>
            <a:r>
              <a:rPr lang="tr-TR" sz="1800" u="sng" dirty="0"/>
              <a:t>dekan, fakültenin</a:t>
            </a:r>
            <a:r>
              <a:rPr lang="tr-TR" sz="1800" dirty="0"/>
              <a:t>; </a:t>
            </a:r>
            <a:r>
              <a:rPr lang="tr-TR" sz="1800" u="sng" dirty="0"/>
              <a:t>enstitü ve yüksekokul müdürleri, enstitü ve yüksekokulların</a:t>
            </a:r>
            <a:r>
              <a:rPr lang="tr-TR" sz="1800" dirty="0"/>
              <a:t>; kadrosu bulunan uygulama araştırma merkezi ile bağımsız enstitü müdürleri, uygulama araştırma merkezi ile enstitünün; </a:t>
            </a:r>
            <a:r>
              <a:rPr lang="tr-TR" sz="1800" u="sng" dirty="0"/>
              <a:t>bu birimlerin genel sekreter veya sekreterleri de bağlı birim personelinin disiplin amirleridir</a:t>
            </a:r>
            <a:r>
              <a:rPr lang="tr-TR" sz="1800" dirty="0"/>
              <a:t>. </a:t>
            </a:r>
          </a:p>
          <a:p>
            <a:pPr marL="0" indent="0" algn="just">
              <a:lnSpc>
                <a:spcPct val="120000"/>
              </a:lnSpc>
              <a:buNone/>
            </a:pPr>
            <a:endParaRPr lang="tr-TR" sz="1800" dirty="0"/>
          </a:p>
        </p:txBody>
      </p:sp>
    </p:spTree>
    <p:extLst>
      <p:ext uri="{BB962C8B-B14F-4D97-AF65-F5344CB8AC3E}">
        <p14:creationId xmlns:p14="http://schemas.microsoft.com/office/powerpoint/2010/main" val="2928354285"/>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just">
              <a:lnSpc>
                <a:spcPct val="120000"/>
              </a:lnSpc>
              <a:buNone/>
            </a:pPr>
            <a:r>
              <a:rPr lang="tr-TR" sz="1800" b="1" dirty="0"/>
              <a:t>b.</a:t>
            </a:r>
            <a:r>
              <a:rPr lang="tr-TR" sz="1800" dirty="0"/>
              <a:t> Devlet ve vakıf yükseköğretim kurumlarının öğretim elemanlarına uygulanabilecek disiplin cezaları uyarma, kınama, aylıktan veya ücretten kesme, kademe ilerlemesinin durdurulması veya birden fazla ücretten kesme, üniversite öğretim mesleğinden çıkarma ve kamu görevinden çıkarma cezalarıdır. </a:t>
            </a:r>
            <a:r>
              <a:rPr lang="tr-TR" sz="1800" i="1" u="sng" dirty="0"/>
              <a:t>Öğretim elemanları dışında iş sözleşmesiyle çalışan personel 22/5/2003tarihli ve 4857 sayılı İş Kanunu ve iş sözleşmesi veya toplu iş sözleşmesine tabidir. Memurlar hakkında ise 657 sayılı Devlet Memurları Kanunu’nun 125’inci maddesi uygulanır</a:t>
            </a:r>
            <a:r>
              <a:rPr lang="tr-TR" sz="1800" i="1" u="sng" dirty="0" smtClean="0"/>
              <a:t>.</a:t>
            </a:r>
            <a:endParaRPr lang="tr-TR" sz="1800" i="1" u="sng" dirty="0"/>
          </a:p>
        </p:txBody>
      </p:sp>
    </p:spTree>
    <p:extLst>
      <p:ext uri="{BB962C8B-B14F-4D97-AF65-F5344CB8AC3E}">
        <p14:creationId xmlns:p14="http://schemas.microsoft.com/office/powerpoint/2010/main" val="1100744311"/>
      </p:ext>
    </p:extLst>
  </p:cSld>
  <p:clrMapOvr>
    <a:masterClrMapping/>
  </p:clrMapOvr>
  <mc:AlternateContent xmlns:mc="http://schemas.openxmlformats.org/markup-compatibility/2006" xmlns:p14="http://schemas.microsoft.com/office/powerpoint/2010/main">
    <mc:Choice Requires="p14">
      <p:transition spd="slow" p14:dur="1250">
        <p14:prism isContent="1" isInverted="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Özel 1">
      <a:majorFont>
        <a:latin typeface="Calibri"/>
        <a:ea typeface=""/>
        <a:cs typeface=""/>
      </a:majorFont>
      <a:minorFont>
        <a:latin typeface="Constantia"/>
        <a:ea typeface=""/>
        <a:cs typeface=""/>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1128</TotalTime>
  <Words>3971</Words>
  <Application>Microsoft Office PowerPoint</Application>
  <PresentationFormat>Ekran Gösterisi (4:3)</PresentationFormat>
  <Paragraphs>116</Paragraphs>
  <Slides>53</Slides>
  <Notes>0</Notes>
  <HiddenSlides>0</HiddenSlides>
  <MMClips>0</MMClips>
  <ScaleCrop>false</ScaleCrop>
  <HeadingPairs>
    <vt:vector size="4" baseType="variant">
      <vt:variant>
        <vt:lpstr>Tema</vt:lpstr>
      </vt:variant>
      <vt:variant>
        <vt:i4>1</vt:i4>
      </vt:variant>
      <vt:variant>
        <vt:lpstr>Slayt Başlıkları</vt:lpstr>
      </vt:variant>
      <vt:variant>
        <vt:i4>53</vt:i4>
      </vt:variant>
    </vt:vector>
  </HeadingPairs>
  <TitlesOfParts>
    <vt:vector size="54" baseType="lpstr">
      <vt:lpstr>Akış</vt:lpstr>
      <vt:lpstr>DİSİPLİN SORUŞTURMALARINDA İZLENEN SÜREÇ ÖZETİ</vt:lpstr>
      <vt:lpstr>PowerPoint Sunusu</vt:lpstr>
      <vt:lpstr>PowerPoint Sunusu</vt:lpstr>
      <vt:lpstr>PowerPoint Sunusu</vt:lpstr>
      <vt:lpstr>PowerPoint Sunusu</vt:lpstr>
      <vt:lpstr>PowerPoint Sunusu</vt:lpstr>
      <vt:lpstr>2547 SAYILI YÜKSEKÖĞRETİM KANUNU</vt:lpstr>
      <vt:lpstr>Genel Esaslar: Madde 53– </vt:lpstr>
      <vt:lpstr>PowerPoint Sunusu</vt:lpstr>
      <vt:lpstr>PowerPoint Sunusu</vt:lpstr>
      <vt:lpstr>Disiplin soruşturması ve savunma hakkı: Madde53/A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Savunma hakkı kapsamında gözetilecek hususlar şunlardır:</vt:lpstr>
      <vt:lpstr>PowerPoint Sunusu</vt:lpstr>
      <vt:lpstr>PowerPoint Sunusu</vt:lpstr>
      <vt:lpstr>Görevden uzaklaştırma: Madde53/B</vt:lpstr>
      <vt:lpstr>PowerPoint Sunusu</vt:lpstr>
      <vt:lpstr>PowerPoint Sunusu</vt:lpstr>
      <vt:lpstr>PowerPoint Sunusu</vt:lpstr>
      <vt:lpstr>Zamanaşımı: Madde53/C</vt:lpstr>
      <vt:lpstr>PowerPoint Sunusu</vt:lpstr>
      <vt:lpstr>PowerPoint Sunusu</vt:lpstr>
      <vt:lpstr>Disiplin cezası verme yetkisi:  Madde53/Ç </vt:lpstr>
      <vt:lpstr>PowerPoint Sunusu</vt:lpstr>
      <vt:lpstr>PowerPoint Sunusu</vt:lpstr>
      <vt:lpstr>PowerPoint Sunusu</vt:lpstr>
      <vt:lpstr>Disiplin cezası verilmesinde uygulanacak temel ilkeler: Madde53/D</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Disiplin kurullarının teşekkülü: Madde53/E</vt:lpstr>
      <vt:lpstr>PowerPoint Sunusu</vt:lpstr>
      <vt:lpstr>PowerPoint Sunusu</vt:lpstr>
      <vt:lpstr>İtiraz: Madde53/F</vt:lpstr>
      <vt:lpstr>PowerPoint Sunusu</vt:lpstr>
      <vt:lpstr>PowerPoint Sunusu</vt:lpstr>
      <vt:lpstr>PowerPoint Sunusu</vt:lpstr>
      <vt:lpstr>PowerPoint Sunusu</vt:lpstr>
      <vt:lpstr>Özlük dosyasında saklama: Madde53/G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AliiKarademir</dc:creator>
  <cp:lastModifiedBy>PC</cp:lastModifiedBy>
  <cp:revision>152</cp:revision>
  <dcterms:created xsi:type="dcterms:W3CDTF">2023-03-14T08:44:09Z</dcterms:created>
  <dcterms:modified xsi:type="dcterms:W3CDTF">2023-03-28T11:53:08Z</dcterms:modified>
</cp:coreProperties>
</file>