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1" r:id="rId4"/>
    <p:sldId id="292" r:id="rId5"/>
    <p:sldId id="293" r:id="rId6"/>
    <p:sldId id="294"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DBBCF-B173-431A-9D8E-218C1A9E4965}"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D8147D9F-56CE-4D5F-839E-743281E606B8}">
      <dgm:prSet/>
      <dgm:spPr/>
      <dgm:t>
        <a:bodyPr/>
        <a:lstStyle/>
        <a:p>
          <a:pPr algn="just" rtl="0"/>
          <a:r>
            <a:rPr lang="tr-TR" b="1" dirty="0" smtClean="0"/>
            <a:t>1-</a:t>
          </a:r>
          <a:r>
            <a:rPr lang="tr-TR" dirty="0" smtClean="0"/>
            <a:t>Hukuka aykırı bir fiil işlendiğini ihbar, şikâyet vs. yollarla öğrenen veya bizzat şahit olan disiplin amiri, yazılı olarak disiplin soruşturması başlatabileceği gibi soyut iddialar içeren şikâyetler ve basit şüpheye dayanan olaylarda, soruşturma açılmadan önce “ön inceleme” yapabilir veya yaptırabilir.</a:t>
          </a:r>
          <a:endParaRPr lang="tr-TR" dirty="0"/>
        </a:p>
      </dgm:t>
    </dgm:pt>
    <dgm:pt modelId="{269F6634-E369-40EA-83EC-09B3E79E80E1}" type="parTrans" cxnId="{06A1EF7C-3155-4265-A3A4-F28AD9B9890B}">
      <dgm:prSet/>
      <dgm:spPr/>
      <dgm:t>
        <a:bodyPr/>
        <a:lstStyle/>
        <a:p>
          <a:pPr algn="just"/>
          <a:endParaRPr lang="tr-TR"/>
        </a:p>
      </dgm:t>
    </dgm:pt>
    <dgm:pt modelId="{724A0685-AC9E-4C11-8355-CB58E3595C63}" type="sibTrans" cxnId="{06A1EF7C-3155-4265-A3A4-F28AD9B9890B}">
      <dgm:prSet/>
      <dgm:spPr/>
      <dgm:t>
        <a:bodyPr/>
        <a:lstStyle/>
        <a:p>
          <a:pPr algn="just"/>
          <a:endParaRPr lang="tr-TR"/>
        </a:p>
      </dgm:t>
    </dgm:pt>
    <dgm:pt modelId="{42EC5AA9-18D1-459F-8236-868836111317}">
      <dgm:prSet/>
      <dgm:spPr/>
      <dgm:t>
        <a:bodyPr/>
        <a:lstStyle/>
        <a:p>
          <a:pPr algn="just" rtl="0"/>
          <a:r>
            <a:rPr lang="tr-TR" b="1" dirty="0" smtClean="0"/>
            <a:t>2-</a:t>
          </a:r>
          <a:r>
            <a:rPr lang="tr-TR" dirty="0" smtClean="0"/>
            <a:t>Mevzuata uygun bir şekilde soruşturmacı görevlendirilerek disiplin soruşturması süreci başlatılmalıdır. Disiplin amiri, soruşturmayı kendisi de yürütebilir. Bu konuda seçimlik hakkı mevcuttur.</a:t>
          </a:r>
        </a:p>
      </dgm:t>
    </dgm:pt>
    <dgm:pt modelId="{A788B6D6-10FA-4906-A413-028883B5D36F}" type="parTrans" cxnId="{20344637-C1C5-45E9-81E8-770C18B805F6}">
      <dgm:prSet/>
      <dgm:spPr/>
      <dgm:t>
        <a:bodyPr/>
        <a:lstStyle/>
        <a:p>
          <a:pPr algn="just"/>
          <a:endParaRPr lang="tr-TR"/>
        </a:p>
      </dgm:t>
    </dgm:pt>
    <dgm:pt modelId="{9088F34E-63D9-4F24-887F-7A6BC7A8A61D}" type="sibTrans" cxnId="{20344637-C1C5-45E9-81E8-770C18B805F6}">
      <dgm:prSet/>
      <dgm:spPr/>
      <dgm:t>
        <a:bodyPr/>
        <a:lstStyle/>
        <a:p>
          <a:pPr algn="just"/>
          <a:endParaRPr lang="tr-TR"/>
        </a:p>
      </dgm:t>
    </dgm:pt>
    <dgm:pt modelId="{9FB98CAC-4FCB-4A7D-B4BC-E7D734BFCEF3}" type="pres">
      <dgm:prSet presAssocID="{6F4DBBCF-B173-431A-9D8E-218C1A9E4965}" presName="linear" presStyleCnt="0">
        <dgm:presLayoutVars>
          <dgm:animLvl val="lvl"/>
          <dgm:resizeHandles val="exact"/>
        </dgm:presLayoutVars>
      </dgm:prSet>
      <dgm:spPr/>
      <dgm:t>
        <a:bodyPr/>
        <a:lstStyle/>
        <a:p>
          <a:endParaRPr lang="tr-TR"/>
        </a:p>
      </dgm:t>
    </dgm:pt>
    <dgm:pt modelId="{26C9DA54-4B62-404D-A2AC-0D803A53A893}" type="pres">
      <dgm:prSet presAssocID="{D8147D9F-56CE-4D5F-839E-743281E606B8}" presName="parentText" presStyleLbl="node1" presStyleIdx="0" presStyleCnt="2">
        <dgm:presLayoutVars>
          <dgm:chMax val="0"/>
          <dgm:bulletEnabled val="1"/>
        </dgm:presLayoutVars>
      </dgm:prSet>
      <dgm:spPr/>
      <dgm:t>
        <a:bodyPr/>
        <a:lstStyle/>
        <a:p>
          <a:endParaRPr lang="tr-TR"/>
        </a:p>
      </dgm:t>
    </dgm:pt>
    <dgm:pt modelId="{C579C528-E87B-4CB5-BBED-1953A4C76B6E}" type="pres">
      <dgm:prSet presAssocID="{724A0685-AC9E-4C11-8355-CB58E3595C63}" presName="spacer" presStyleCnt="0"/>
      <dgm:spPr/>
      <dgm:t>
        <a:bodyPr/>
        <a:lstStyle/>
        <a:p>
          <a:endParaRPr lang="tr-TR"/>
        </a:p>
      </dgm:t>
    </dgm:pt>
    <dgm:pt modelId="{5A516F76-7C6E-4DB1-90E9-7C7A88BA8F71}" type="pres">
      <dgm:prSet presAssocID="{42EC5AA9-18D1-459F-8236-868836111317}" presName="parentText" presStyleLbl="node1" presStyleIdx="1" presStyleCnt="2">
        <dgm:presLayoutVars>
          <dgm:chMax val="0"/>
          <dgm:bulletEnabled val="1"/>
        </dgm:presLayoutVars>
      </dgm:prSet>
      <dgm:spPr/>
      <dgm:t>
        <a:bodyPr/>
        <a:lstStyle/>
        <a:p>
          <a:endParaRPr lang="tr-TR"/>
        </a:p>
      </dgm:t>
    </dgm:pt>
  </dgm:ptLst>
  <dgm:cxnLst>
    <dgm:cxn modelId="{06A1EF7C-3155-4265-A3A4-F28AD9B9890B}" srcId="{6F4DBBCF-B173-431A-9D8E-218C1A9E4965}" destId="{D8147D9F-56CE-4D5F-839E-743281E606B8}" srcOrd="0" destOrd="0" parTransId="{269F6634-E369-40EA-83EC-09B3E79E80E1}" sibTransId="{724A0685-AC9E-4C11-8355-CB58E3595C63}"/>
    <dgm:cxn modelId="{8A168A95-F48D-42DA-8004-E69257BFF431}" type="presOf" srcId="{D8147D9F-56CE-4D5F-839E-743281E606B8}" destId="{26C9DA54-4B62-404D-A2AC-0D803A53A893}" srcOrd="0" destOrd="0" presId="urn:microsoft.com/office/officeart/2005/8/layout/vList2"/>
    <dgm:cxn modelId="{20344637-C1C5-45E9-81E8-770C18B805F6}" srcId="{6F4DBBCF-B173-431A-9D8E-218C1A9E4965}" destId="{42EC5AA9-18D1-459F-8236-868836111317}" srcOrd="1" destOrd="0" parTransId="{A788B6D6-10FA-4906-A413-028883B5D36F}" sibTransId="{9088F34E-63D9-4F24-887F-7A6BC7A8A61D}"/>
    <dgm:cxn modelId="{6FD30D4B-AA33-4576-BE67-0AD2562C146C}" type="presOf" srcId="{42EC5AA9-18D1-459F-8236-868836111317}" destId="{5A516F76-7C6E-4DB1-90E9-7C7A88BA8F71}" srcOrd="0" destOrd="0" presId="urn:microsoft.com/office/officeart/2005/8/layout/vList2"/>
    <dgm:cxn modelId="{8047D40C-113D-45E9-A733-A8B2E50C23FD}" type="presOf" srcId="{6F4DBBCF-B173-431A-9D8E-218C1A9E4965}" destId="{9FB98CAC-4FCB-4A7D-B4BC-E7D734BFCEF3}" srcOrd="0" destOrd="0" presId="urn:microsoft.com/office/officeart/2005/8/layout/vList2"/>
    <dgm:cxn modelId="{65495B42-B064-476E-ABA5-D1D7391EDB24}" type="presParOf" srcId="{9FB98CAC-4FCB-4A7D-B4BC-E7D734BFCEF3}" destId="{26C9DA54-4B62-404D-A2AC-0D803A53A893}" srcOrd="0" destOrd="0" presId="urn:microsoft.com/office/officeart/2005/8/layout/vList2"/>
    <dgm:cxn modelId="{8CB68B24-D25C-45E6-91B8-494E99FDB605}" type="presParOf" srcId="{9FB98CAC-4FCB-4A7D-B4BC-E7D734BFCEF3}" destId="{C579C528-E87B-4CB5-BBED-1953A4C76B6E}" srcOrd="1" destOrd="0" presId="urn:microsoft.com/office/officeart/2005/8/layout/vList2"/>
    <dgm:cxn modelId="{75A62179-B9AC-4428-BFEA-9D5C92F33675}" type="presParOf" srcId="{9FB98CAC-4FCB-4A7D-B4BC-E7D734BFCEF3}" destId="{5A516F76-7C6E-4DB1-90E9-7C7A88BA8F7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F69A20-85DE-4FBF-847E-D23B8FD52E47}"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90EB508C-81D8-4148-B404-B2E228AC901B}">
      <dgm:prSet custT="1"/>
      <dgm:spPr/>
      <dgm:t>
        <a:bodyPr/>
        <a:lstStyle/>
        <a:p>
          <a:pPr algn="just" rtl="0"/>
          <a:r>
            <a:rPr lang="tr-TR" sz="1800" b="1" dirty="0" smtClean="0"/>
            <a:t>3- </a:t>
          </a:r>
          <a:r>
            <a:rPr lang="tr-TR" sz="1800" dirty="0" smtClean="0"/>
            <a:t>Disiplin soruşturmasının başlangıcından, dosyanın tamamlanmasına kadar her işlem, </a:t>
          </a:r>
          <a:r>
            <a:rPr lang="tr-TR" sz="1800" b="1" u="sng" dirty="0" smtClean="0"/>
            <a:t>yazılı</a:t>
          </a:r>
          <a:r>
            <a:rPr lang="tr-TR" sz="1800" dirty="0" smtClean="0"/>
            <a:t> olmalıdır. İdari yargıda, yazılı yargılama esas olduğundan, yapılan tüm işlemler yazılı bir şekilde soruşturma dosyasında bulunmalıdır.</a:t>
          </a:r>
          <a:endParaRPr lang="tr-TR" sz="1800" dirty="0"/>
        </a:p>
      </dgm:t>
    </dgm:pt>
    <dgm:pt modelId="{6ECF0503-C8B4-4862-A43D-4E8600CF4A1A}" type="parTrans" cxnId="{69FFFB83-5ACC-480B-943D-5B7B6870C5A8}">
      <dgm:prSet/>
      <dgm:spPr/>
      <dgm:t>
        <a:bodyPr/>
        <a:lstStyle/>
        <a:p>
          <a:pPr algn="just"/>
          <a:endParaRPr lang="tr-TR" sz="1800"/>
        </a:p>
      </dgm:t>
    </dgm:pt>
    <dgm:pt modelId="{B81F2C04-A858-43E8-A210-4D3A33D44CB1}" type="sibTrans" cxnId="{69FFFB83-5ACC-480B-943D-5B7B6870C5A8}">
      <dgm:prSet/>
      <dgm:spPr/>
      <dgm:t>
        <a:bodyPr/>
        <a:lstStyle/>
        <a:p>
          <a:pPr algn="just"/>
          <a:endParaRPr lang="tr-TR" sz="1800"/>
        </a:p>
      </dgm:t>
    </dgm:pt>
    <dgm:pt modelId="{34A83511-B0E8-4080-BE57-914AD33F0BBC}">
      <dgm:prSet custT="1"/>
      <dgm:spPr/>
      <dgm:t>
        <a:bodyPr/>
        <a:lstStyle/>
        <a:p>
          <a:pPr algn="just" rtl="0"/>
          <a:r>
            <a:rPr lang="tr-TR" sz="1800" b="1" dirty="0" smtClean="0"/>
            <a:t>4-</a:t>
          </a:r>
          <a:r>
            <a:rPr lang="tr-TR" sz="1800" dirty="0" smtClean="0"/>
            <a:t> Soruşturmacı, disiplin soruşturmasıyla ilgili bilgi ve belgeleri toplama, ifade alma, tanık dinleme, bilirkişiye başvurma, keşif yapma, inceleme yapma ve ilgili makamlarla yazışma yetkisini haizdir. Soruşturmacı, soruşturulan kişinin daha önce disiplin cezası, ödül, başarı belgesi vs. alıp almadığı hakkında Personel Daire Başkanlığımızdan yazılı bilgi talep etmeli, cevabi yazıyı soruşturma dosyasına eklemelidir. Disipline aykırı fiilin niteliğine göre, cezayı verecek disiplin amiri veya disiplin kurulunun, tekerrür ve alt ceza uygulamasında söz konusu belgeler gereklidir. </a:t>
          </a:r>
          <a:endParaRPr lang="tr-TR" sz="1800" dirty="0"/>
        </a:p>
      </dgm:t>
    </dgm:pt>
    <dgm:pt modelId="{1651C706-A227-4A52-9D66-A6BA0C4925BB}" type="parTrans" cxnId="{F154D58D-6B6A-4FBB-8A66-E23081C27877}">
      <dgm:prSet/>
      <dgm:spPr/>
      <dgm:t>
        <a:bodyPr/>
        <a:lstStyle/>
        <a:p>
          <a:pPr algn="just"/>
          <a:endParaRPr lang="tr-TR" sz="1800"/>
        </a:p>
      </dgm:t>
    </dgm:pt>
    <dgm:pt modelId="{B3D26ECA-C950-4EE0-8892-4ED1B1600FAE}" type="sibTrans" cxnId="{F154D58D-6B6A-4FBB-8A66-E23081C27877}">
      <dgm:prSet/>
      <dgm:spPr/>
      <dgm:t>
        <a:bodyPr/>
        <a:lstStyle/>
        <a:p>
          <a:pPr algn="just"/>
          <a:endParaRPr lang="tr-TR" sz="1800"/>
        </a:p>
      </dgm:t>
    </dgm:pt>
    <dgm:pt modelId="{0ED179E6-4E36-4700-9D7B-159E63F1C709}" type="pres">
      <dgm:prSet presAssocID="{FFF69A20-85DE-4FBF-847E-D23B8FD52E47}" presName="linear" presStyleCnt="0">
        <dgm:presLayoutVars>
          <dgm:animLvl val="lvl"/>
          <dgm:resizeHandles val="exact"/>
        </dgm:presLayoutVars>
      </dgm:prSet>
      <dgm:spPr/>
      <dgm:t>
        <a:bodyPr/>
        <a:lstStyle/>
        <a:p>
          <a:endParaRPr lang="tr-TR"/>
        </a:p>
      </dgm:t>
    </dgm:pt>
    <dgm:pt modelId="{DB845D80-9FD3-472F-B2F3-4910ABF766AE}" type="pres">
      <dgm:prSet presAssocID="{90EB508C-81D8-4148-B404-B2E228AC901B}" presName="parentText" presStyleLbl="node1" presStyleIdx="0" presStyleCnt="2" custScaleY="62756">
        <dgm:presLayoutVars>
          <dgm:chMax val="0"/>
          <dgm:bulletEnabled val="1"/>
        </dgm:presLayoutVars>
      </dgm:prSet>
      <dgm:spPr/>
      <dgm:t>
        <a:bodyPr/>
        <a:lstStyle/>
        <a:p>
          <a:endParaRPr lang="tr-TR"/>
        </a:p>
      </dgm:t>
    </dgm:pt>
    <dgm:pt modelId="{C068B3D7-878E-4B2F-BA44-0443E8033C83}" type="pres">
      <dgm:prSet presAssocID="{B81F2C04-A858-43E8-A210-4D3A33D44CB1}" presName="spacer" presStyleCnt="0"/>
      <dgm:spPr/>
      <dgm:t>
        <a:bodyPr/>
        <a:lstStyle/>
        <a:p>
          <a:endParaRPr lang="tr-TR"/>
        </a:p>
      </dgm:t>
    </dgm:pt>
    <dgm:pt modelId="{7E35854B-D4A4-4A70-B8C9-C55AF5D5655D}" type="pres">
      <dgm:prSet presAssocID="{34A83511-B0E8-4080-BE57-914AD33F0BBC}" presName="parentText" presStyleLbl="node1" presStyleIdx="1" presStyleCnt="2">
        <dgm:presLayoutVars>
          <dgm:chMax val="0"/>
          <dgm:bulletEnabled val="1"/>
        </dgm:presLayoutVars>
      </dgm:prSet>
      <dgm:spPr/>
      <dgm:t>
        <a:bodyPr/>
        <a:lstStyle/>
        <a:p>
          <a:endParaRPr lang="tr-TR"/>
        </a:p>
      </dgm:t>
    </dgm:pt>
  </dgm:ptLst>
  <dgm:cxnLst>
    <dgm:cxn modelId="{69FFFB83-5ACC-480B-943D-5B7B6870C5A8}" srcId="{FFF69A20-85DE-4FBF-847E-D23B8FD52E47}" destId="{90EB508C-81D8-4148-B404-B2E228AC901B}" srcOrd="0" destOrd="0" parTransId="{6ECF0503-C8B4-4862-A43D-4E8600CF4A1A}" sibTransId="{B81F2C04-A858-43E8-A210-4D3A33D44CB1}"/>
    <dgm:cxn modelId="{1729004E-C467-48E1-BBEA-303406EAB839}" type="presOf" srcId="{34A83511-B0E8-4080-BE57-914AD33F0BBC}" destId="{7E35854B-D4A4-4A70-B8C9-C55AF5D5655D}" srcOrd="0" destOrd="0" presId="urn:microsoft.com/office/officeart/2005/8/layout/vList2"/>
    <dgm:cxn modelId="{F154D58D-6B6A-4FBB-8A66-E23081C27877}" srcId="{FFF69A20-85DE-4FBF-847E-D23B8FD52E47}" destId="{34A83511-B0E8-4080-BE57-914AD33F0BBC}" srcOrd="1" destOrd="0" parTransId="{1651C706-A227-4A52-9D66-A6BA0C4925BB}" sibTransId="{B3D26ECA-C950-4EE0-8892-4ED1B1600FAE}"/>
    <dgm:cxn modelId="{BA87D323-9161-49E9-8BD5-87C643CBC62A}" type="presOf" srcId="{FFF69A20-85DE-4FBF-847E-D23B8FD52E47}" destId="{0ED179E6-4E36-4700-9D7B-159E63F1C709}" srcOrd="0" destOrd="0" presId="urn:microsoft.com/office/officeart/2005/8/layout/vList2"/>
    <dgm:cxn modelId="{3CB39EBC-BE0C-4CFC-81D7-D1D10A875386}" type="presOf" srcId="{90EB508C-81D8-4148-B404-B2E228AC901B}" destId="{DB845D80-9FD3-472F-B2F3-4910ABF766AE}" srcOrd="0" destOrd="0" presId="urn:microsoft.com/office/officeart/2005/8/layout/vList2"/>
    <dgm:cxn modelId="{A72897A6-F103-427D-B555-A58FE9CC44B0}" type="presParOf" srcId="{0ED179E6-4E36-4700-9D7B-159E63F1C709}" destId="{DB845D80-9FD3-472F-B2F3-4910ABF766AE}" srcOrd="0" destOrd="0" presId="urn:microsoft.com/office/officeart/2005/8/layout/vList2"/>
    <dgm:cxn modelId="{3287A869-8D4D-4029-8766-DEACA9F823C0}" type="presParOf" srcId="{0ED179E6-4E36-4700-9D7B-159E63F1C709}" destId="{C068B3D7-878E-4B2F-BA44-0443E8033C83}" srcOrd="1" destOrd="0" presId="urn:microsoft.com/office/officeart/2005/8/layout/vList2"/>
    <dgm:cxn modelId="{E5A40379-C753-4E8C-AEFC-E04466525986}" type="presParOf" srcId="{0ED179E6-4E36-4700-9D7B-159E63F1C709}" destId="{7E35854B-D4A4-4A70-B8C9-C55AF5D5655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B95220-9CA6-429A-8CF0-516CCB17109F}"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E71220B4-CA12-492D-B3D9-8F6494CB36EC}">
      <dgm:prSet/>
      <dgm:spPr/>
      <dgm:t>
        <a:bodyPr/>
        <a:lstStyle/>
        <a:p>
          <a:pPr algn="just" rtl="0"/>
          <a:r>
            <a:rPr lang="tr-TR" b="1" dirty="0" smtClean="0"/>
            <a:t>5-</a:t>
          </a:r>
          <a:r>
            <a:rPr lang="tr-TR" dirty="0" smtClean="0"/>
            <a:t> Soruşturmacı, öncelikle şikâyetçi var ise onun ifadesini almalı, daha sonra tanık dinleyecek ise tanık ifadelerini almalı, başka deliller var ise onları topladıktan sonra soruşturulanın savunmasını almalıdır. </a:t>
          </a:r>
          <a:r>
            <a:rPr lang="tr-TR" b="0" i="1" u="sng" dirty="0" smtClean="0"/>
            <a:t>Soruşturmanın başlangıcında, ilk iş olarak soruşturulan savunması alınmamalıdır. Şikâyetçi ve tanık ifadeleri alınıp diğer deliller toplandıktan sonra bu işlem yapılmalıdır.</a:t>
          </a:r>
          <a:r>
            <a:rPr lang="tr-TR" dirty="0" smtClean="0"/>
            <a:t> Tanık ifadeleri yeminli bir şekilde alınmalıdır. Şikâyetçi ifadesi ve soruşturulanın savunmasında, yemin teklif edilmemelidir. </a:t>
          </a:r>
          <a:endParaRPr lang="tr-TR" dirty="0"/>
        </a:p>
      </dgm:t>
    </dgm:pt>
    <dgm:pt modelId="{89639A00-BDCE-4A79-AB34-9BFA4CDEE5D3}" type="parTrans" cxnId="{375F7339-2D71-4DBC-A07F-50DE3C3296A6}">
      <dgm:prSet/>
      <dgm:spPr/>
      <dgm:t>
        <a:bodyPr/>
        <a:lstStyle/>
        <a:p>
          <a:pPr algn="just"/>
          <a:endParaRPr lang="tr-TR"/>
        </a:p>
      </dgm:t>
    </dgm:pt>
    <dgm:pt modelId="{B587B4B3-F15E-48B5-A7C1-070BA9F31C0F}" type="sibTrans" cxnId="{375F7339-2D71-4DBC-A07F-50DE3C3296A6}">
      <dgm:prSet/>
      <dgm:spPr/>
      <dgm:t>
        <a:bodyPr/>
        <a:lstStyle/>
        <a:p>
          <a:pPr algn="just"/>
          <a:endParaRPr lang="tr-TR"/>
        </a:p>
      </dgm:t>
    </dgm:pt>
    <dgm:pt modelId="{BF615274-F822-4F72-B228-024DC13FB757}">
      <dgm:prSet/>
      <dgm:spPr/>
      <dgm:t>
        <a:bodyPr/>
        <a:lstStyle/>
        <a:p>
          <a:pPr algn="just" rtl="0"/>
          <a:r>
            <a:rPr lang="tr-TR" b="1" dirty="0" smtClean="0"/>
            <a:t>6-</a:t>
          </a:r>
          <a:r>
            <a:rPr lang="tr-TR" dirty="0" smtClean="0"/>
            <a:t> Soruşturmacı, soruşturma sonunda soruşturma raporu hazırlamalıdır. Soruşturma raporunda, bulunması gerekenler Müşavirliğimizin sitesinde mevcuttur. Hazırlanan soruşturma raporunda, gerekçeleriyle birlikte ceza teklif edilir  veya ceza verilmemesi yönünde kanaat belirtilir.  </a:t>
          </a:r>
          <a:endParaRPr lang="tr-TR" dirty="0"/>
        </a:p>
      </dgm:t>
    </dgm:pt>
    <dgm:pt modelId="{FBA6CA6B-3498-4D30-A852-612C8C187DE0}" type="parTrans" cxnId="{7BCD1E4D-4DFE-4F53-9D2E-D5549C050FEC}">
      <dgm:prSet/>
      <dgm:spPr/>
      <dgm:t>
        <a:bodyPr/>
        <a:lstStyle/>
        <a:p>
          <a:pPr algn="just"/>
          <a:endParaRPr lang="tr-TR"/>
        </a:p>
      </dgm:t>
    </dgm:pt>
    <dgm:pt modelId="{C3A30412-0ED1-4B3A-937E-67FC029179BE}" type="sibTrans" cxnId="{7BCD1E4D-4DFE-4F53-9D2E-D5549C050FEC}">
      <dgm:prSet/>
      <dgm:spPr/>
      <dgm:t>
        <a:bodyPr/>
        <a:lstStyle/>
        <a:p>
          <a:pPr algn="just"/>
          <a:endParaRPr lang="tr-TR"/>
        </a:p>
      </dgm:t>
    </dgm:pt>
    <dgm:pt modelId="{3B2C328E-A7DC-4002-82C0-1240397C2890}" type="pres">
      <dgm:prSet presAssocID="{D5B95220-9CA6-429A-8CF0-516CCB17109F}" presName="linear" presStyleCnt="0">
        <dgm:presLayoutVars>
          <dgm:animLvl val="lvl"/>
          <dgm:resizeHandles val="exact"/>
        </dgm:presLayoutVars>
      </dgm:prSet>
      <dgm:spPr/>
      <dgm:t>
        <a:bodyPr/>
        <a:lstStyle/>
        <a:p>
          <a:endParaRPr lang="tr-TR"/>
        </a:p>
      </dgm:t>
    </dgm:pt>
    <dgm:pt modelId="{70E5F396-110F-40A7-9E01-8514390CB68F}" type="pres">
      <dgm:prSet presAssocID="{E71220B4-CA12-492D-B3D9-8F6494CB36EC}" presName="parentText" presStyleLbl="node1" presStyleIdx="0" presStyleCnt="2">
        <dgm:presLayoutVars>
          <dgm:chMax val="0"/>
          <dgm:bulletEnabled val="1"/>
        </dgm:presLayoutVars>
      </dgm:prSet>
      <dgm:spPr/>
      <dgm:t>
        <a:bodyPr/>
        <a:lstStyle/>
        <a:p>
          <a:endParaRPr lang="tr-TR"/>
        </a:p>
      </dgm:t>
    </dgm:pt>
    <dgm:pt modelId="{2E7FFEC1-2048-4370-86B8-08AE7BF7883F}" type="pres">
      <dgm:prSet presAssocID="{B587B4B3-F15E-48B5-A7C1-070BA9F31C0F}" presName="spacer" presStyleCnt="0"/>
      <dgm:spPr/>
    </dgm:pt>
    <dgm:pt modelId="{F762CA9E-28B4-4F9D-B39C-2F91798FC0D8}" type="pres">
      <dgm:prSet presAssocID="{BF615274-F822-4F72-B228-024DC13FB757}" presName="parentText" presStyleLbl="node1" presStyleIdx="1" presStyleCnt="2">
        <dgm:presLayoutVars>
          <dgm:chMax val="0"/>
          <dgm:bulletEnabled val="1"/>
        </dgm:presLayoutVars>
      </dgm:prSet>
      <dgm:spPr/>
      <dgm:t>
        <a:bodyPr/>
        <a:lstStyle/>
        <a:p>
          <a:endParaRPr lang="tr-TR"/>
        </a:p>
      </dgm:t>
    </dgm:pt>
  </dgm:ptLst>
  <dgm:cxnLst>
    <dgm:cxn modelId="{EBED2B2B-37AD-4CE5-95D3-14A0B2590B54}" type="presOf" srcId="{BF615274-F822-4F72-B228-024DC13FB757}" destId="{F762CA9E-28B4-4F9D-B39C-2F91798FC0D8}" srcOrd="0" destOrd="0" presId="urn:microsoft.com/office/officeart/2005/8/layout/vList2"/>
    <dgm:cxn modelId="{18F50997-8F26-4663-AAFE-A82844094177}" type="presOf" srcId="{E71220B4-CA12-492D-B3D9-8F6494CB36EC}" destId="{70E5F396-110F-40A7-9E01-8514390CB68F}" srcOrd="0" destOrd="0" presId="urn:microsoft.com/office/officeart/2005/8/layout/vList2"/>
    <dgm:cxn modelId="{7BCD1E4D-4DFE-4F53-9D2E-D5549C050FEC}" srcId="{D5B95220-9CA6-429A-8CF0-516CCB17109F}" destId="{BF615274-F822-4F72-B228-024DC13FB757}" srcOrd="1" destOrd="0" parTransId="{FBA6CA6B-3498-4D30-A852-612C8C187DE0}" sibTransId="{C3A30412-0ED1-4B3A-937E-67FC029179BE}"/>
    <dgm:cxn modelId="{4C0387D1-0C15-41F5-80AE-7503C0207499}" type="presOf" srcId="{D5B95220-9CA6-429A-8CF0-516CCB17109F}" destId="{3B2C328E-A7DC-4002-82C0-1240397C2890}" srcOrd="0" destOrd="0" presId="urn:microsoft.com/office/officeart/2005/8/layout/vList2"/>
    <dgm:cxn modelId="{375F7339-2D71-4DBC-A07F-50DE3C3296A6}" srcId="{D5B95220-9CA6-429A-8CF0-516CCB17109F}" destId="{E71220B4-CA12-492D-B3D9-8F6494CB36EC}" srcOrd="0" destOrd="0" parTransId="{89639A00-BDCE-4A79-AB34-9BFA4CDEE5D3}" sibTransId="{B587B4B3-F15E-48B5-A7C1-070BA9F31C0F}"/>
    <dgm:cxn modelId="{07561CDB-DD99-4E7F-B1D9-10E7B437B147}" type="presParOf" srcId="{3B2C328E-A7DC-4002-82C0-1240397C2890}" destId="{70E5F396-110F-40A7-9E01-8514390CB68F}" srcOrd="0" destOrd="0" presId="urn:microsoft.com/office/officeart/2005/8/layout/vList2"/>
    <dgm:cxn modelId="{0796402D-0C1F-41FD-8C8A-545807FCA90C}" type="presParOf" srcId="{3B2C328E-A7DC-4002-82C0-1240397C2890}" destId="{2E7FFEC1-2048-4370-86B8-08AE7BF7883F}" srcOrd="1" destOrd="0" presId="urn:microsoft.com/office/officeart/2005/8/layout/vList2"/>
    <dgm:cxn modelId="{E5020F2C-BCA3-4B3C-AC82-3A06FB081892}" type="presParOf" srcId="{3B2C328E-A7DC-4002-82C0-1240397C2890}" destId="{F762CA9E-28B4-4F9D-B39C-2F91798FC0D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7B46FC-5F44-41DF-9C1F-73749B1FEE2C}"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72BCE4A2-339C-481B-AEF4-1430B78E719B}">
      <dgm:prSet custT="1"/>
      <dgm:spPr/>
      <dgm:t>
        <a:bodyPr/>
        <a:lstStyle/>
        <a:p>
          <a:pPr algn="just" rtl="0"/>
          <a:r>
            <a:rPr lang="tr-TR" sz="1800" b="1" dirty="0" smtClean="0"/>
            <a:t>7-</a:t>
          </a:r>
          <a:r>
            <a:rPr lang="tr-TR" sz="1800" dirty="0" smtClean="0"/>
            <a:t> Soruşturmacı, soruşturma raporunu ve ekleriyle birlikte soruşturma dosyasını, dizi pusulası düzenleyip soruşturma açan birime teslim etmelidir.</a:t>
          </a:r>
          <a:endParaRPr lang="tr-TR" sz="1800" dirty="0"/>
        </a:p>
      </dgm:t>
    </dgm:pt>
    <dgm:pt modelId="{3136E87B-9EE9-4695-98A2-E984EFF9E04E}" type="parTrans" cxnId="{C39E0DF9-24A4-417B-9972-BAFF544A614B}">
      <dgm:prSet/>
      <dgm:spPr/>
      <dgm:t>
        <a:bodyPr/>
        <a:lstStyle/>
        <a:p>
          <a:endParaRPr lang="tr-TR" sz="1800"/>
        </a:p>
      </dgm:t>
    </dgm:pt>
    <dgm:pt modelId="{D0111611-C61C-4126-814A-1628C2AEEFCA}" type="sibTrans" cxnId="{C39E0DF9-24A4-417B-9972-BAFF544A614B}">
      <dgm:prSet/>
      <dgm:spPr/>
      <dgm:t>
        <a:bodyPr/>
        <a:lstStyle/>
        <a:p>
          <a:endParaRPr lang="tr-TR" sz="1800"/>
        </a:p>
      </dgm:t>
    </dgm:pt>
    <dgm:pt modelId="{2391AAA8-C14F-41A3-998B-6ADB4C7FCCCD}">
      <dgm:prSet custT="1"/>
      <dgm:spPr/>
      <dgm:t>
        <a:bodyPr/>
        <a:lstStyle/>
        <a:p>
          <a:pPr algn="just" rtl="0"/>
          <a:r>
            <a:rPr lang="tr-TR" sz="1800" b="1" dirty="0" smtClean="0"/>
            <a:t>8-</a:t>
          </a:r>
          <a:r>
            <a:rPr lang="tr-TR" sz="1800" dirty="0" smtClean="0"/>
            <a:t> Disiplin cezası vermeye yetkili makamlar, soruşturmada eksiklik olduğunun tespiti halinde eksikliklerin giderilmesi amacıyla dosyayı iade edebilir,  soruşturmacı tarafından önerilen disiplin cezasını aynen verebilir, hafifletebilir veya reddedebilir. Teklif edilen cezanın reddedilmesi halinde ilgili disiplin amiri ya da kurulu tarafından ret gerekçesine uygun olarak en geç üç ay içerisinde yeni işlem tesis edilebilir.</a:t>
          </a:r>
          <a:endParaRPr lang="tr-TR" sz="1800" dirty="0"/>
        </a:p>
      </dgm:t>
    </dgm:pt>
    <dgm:pt modelId="{B943581E-B9AF-4031-A930-B2D640501363}" type="parTrans" cxnId="{A7266692-0FB6-4713-8C75-195B77C7CF5E}">
      <dgm:prSet/>
      <dgm:spPr/>
      <dgm:t>
        <a:bodyPr/>
        <a:lstStyle/>
        <a:p>
          <a:endParaRPr lang="tr-TR" sz="1800"/>
        </a:p>
      </dgm:t>
    </dgm:pt>
    <dgm:pt modelId="{1251B8FB-4895-4FFB-93DE-56DC68121945}" type="sibTrans" cxnId="{A7266692-0FB6-4713-8C75-195B77C7CF5E}">
      <dgm:prSet/>
      <dgm:spPr/>
      <dgm:t>
        <a:bodyPr/>
        <a:lstStyle/>
        <a:p>
          <a:endParaRPr lang="tr-TR" sz="1800"/>
        </a:p>
      </dgm:t>
    </dgm:pt>
    <dgm:pt modelId="{ECA435CC-B13B-4532-A1B4-A77EF0FBB9A3}" type="pres">
      <dgm:prSet presAssocID="{737B46FC-5F44-41DF-9C1F-73749B1FEE2C}" presName="linear" presStyleCnt="0">
        <dgm:presLayoutVars>
          <dgm:animLvl val="lvl"/>
          <dgm:resizeHandles val="exact"/>
        </dgm:presLayoutVars>
      </dgm:prSet>
      <dgm:spPr/>
      <dgm:t>
        <a:bodyPr/>
        <a:lstStyle/>
        <a:p>
          <a:endParaRPr lang="tr-TR"/>
        </a:p>
      </dgm:t>
    </dgm:pt>
    <dgm:pt modelId="{273DB2E0-A49A-4008-AA54-A3829C7F5564}" type="pres">
      <dgm:prSet presAssocID="{72BCE4A2-339C-481B-AEF4-1430B78E719B}" presName="parentText" presStyleLbl="node1" presStyleIdx="0" presStyleCnt="2" custScaleY="74934">
        <dgm:presLayoutVars>
          <dgm:chMax val="0"/>
          <dgm:bulletEnabled val="1"/>
        </dgm:presLayoutVars>
      </dgm:prSet>
      <dgm:spPr/>
      <dgm:t>
        <a:bodyPr/>
        <a:lstStyle/>
        <a:p>
          <a:endParaRPr lang="tr-TR"/>
        </a:p>
      </dgm:t>
    </dgm:pt>
    <dgm:pt modelId="{89598278-4A3E-4AAE-AD9F-3977E77C266E}" type="pres">
      <dgm:prSet presAssocID="{D0111611-C61C-4126-814A-1628C2AEEFCA}" presName="spacer" presStyleCnt="0"/>
      <dgm:spPr/>
    </dgm:pt>
    <dgm:pt modelId="{4D87636C-6FC4-4D79-99C4-489CD1435B33}" type="pres">
      <dgm:prSet presAssocID="{2391AAA8-C14F-41A3-998B-6ADB4C7FCCCD}" presName="parentText" presStyleLbl="node1" presStyleIdx="1" presStyleCnt="2" custScaleY="120513">
        <dgm:presLayoutVars>
          <dgm:chMax val="0"/>
          <dgm:bulletEnabled val="1"/>
        </dgm:presLayoutVars>
      </dgm:prSet>
      <dgm:spPr/>
      <dgm:t>
        <a:bodyPr/>
        <a:lstStyle/>
        <a:p>
          <a:endParaRPr lang="tr-TR"/>
        </a:p>
      </dgm:t>
    </dgm:pt>
  </dgm:ptLst>
  <dgm:cxnLst>
    <dgm:cxn modelId="{C39E0DF9-24A4-417B-9972-BAFF544A614B}" srcId="{737B46FC-5F44-41DF-9C1F-73749B1FEE2C}" destId="{72BCE4A2-339C-481B-AEF4-1430B78E719B}" srcOrd="0" destOrd="0" parTransId="{3136E87B-9EE9-4695-98A2-E984EFF9E04E}" sibTransId="{D0111611-C61C-4126-814A-1628C2AEEFCA}"/>
    <dgm:cxn modelId="{F008E05F-2CDB-43A2-99CF-E3B603CF60B9}" type="presOf" srcId="{72BCE4A2-339C-481B-AEF4-1430B78E719B}" destId="{273DB2E0-A49A-4008-AA54-A3829C7F5564}" srcOrd="0" destOrd="0" presId="urn:microsoft.com/office/officeart/2005/8/layout/vList2"/>
    <dgm:cxn modelId="{93BC8C82-FB8F-4FC8-AAE3-B4C09D7D897F}" type="presOf" srcId="{737B46FC-5F44-41DF-9C1F-73749B1FEE2C}" destId="{ECA435CC-B13B-4532-A1B4-A77EF0FBB9A3}" srcOrd="0" destOrd="0" presId="urn:microsoft.com/office/officeart/2005/8/layout/vList2"/>
    <dgm:cxn modelId="{65B42F5B-08C4-45F2-B05F-188C1D239A7D}" type="presOf" srcId="{2391AAA8-C14F-41A3-998B-6ADB4C7FCCCD}" destId="{4D87636C-6FC4-4D79-99C4-489CD1435B33}" srcOrd="0" destOrd="0" presId="urn:microsoft.com/office/officeart/2005/8/layout/vList2"/>
    <dgm:cxn modelId="{A7266692-0FB6-4713-8C75-195B77C7CF5E}" srcId="{737B46FC-5F44-41DF-9C1F-73749B1FEE2C}" destId="{2391AAA8-C14F-41A3-998B-6ADB4C7FCCCD}" srcOrd="1" destOrd="0" parTransId="{B943581E-B9AF-4031-A930-B2D640501363}" sibTransId="{1251B8FB-4895-4FFB-93DE-56DC68121945}"/>
    <dgm:cxn modelId="{618B65A4-FDA3-4E52-9201-292ED294C66B}" type="presParOf" srcId="{ECA435CC-B13B-4532-A1B4-A77EF0FBB9A3}" destId="{273DB2E0-A49A-4008-AA54-A3829C7F5564}" srcOrd="0" destOrd="0" presId="urn:microsoft.com/office/officeart/2005/8/layout/vList2"/>
    <dgm:cxn modelId="{6DF2B55A-98CA-4976-8774-BDE685EAF1AC}" type="presParOf" srcId="{ECA435CC-B13B-4532-A1B4-A77EF0FBB9A3}" destId="{89598278-4A3E-4AAE-AD9F-3977E77C266E}" srcOrd="1" destOrd="0" presId="urn:microsoft.com/office/officeart/2005/8/layout/vList2"/>
    <dgm:cxn modelId="{26CBA37E-C341-4126-AEF8-B91BFC531C5E}" type="presParOf" srcId="{ECA435CC-B13B-4532-A1B4-A77EF0FBB9A3}" destId="{4D87636C-6FC4-4D79-99C4-489CD1435B3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B29950-C440-4341-9DF7-48BDB0A27CE2}"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685249DF-171D-4A20-A97C-B4C12751EF9C}">
      <dgm:prSet custT="1"/>
      <dgm:spPr/>
      <dgm:t>
        <a:bodyPr/>
        <a:lstStyle/>
        <a:p>
          <a:pPr algn="just" rtl="0"/>
          <a:r>
            <a:rPr lang="tr-TR" sz="1800" b="1" dirty="0" smtClean="0"/>
            <a:t>9-</a:t>
          </a:r>
          <a:r>
            <a:rPr lang="tr-TR" sz="1800" dirty="0" smtClean="0"/>
            <a:t> Disiplin cezası vermeye yetkili makamlar, verilecek disiplin cezasına göre değişmektedir. Mevzuat kontrol edilerek disiplin cezasının tesisinde yetkili makam tespit edilmelidir. (Disiplin amiri/ disiplin kurulu/ yüksek disiplin kurulu) Yetki, kamu düzenine ilişkin olup yetkisiz bir makam tarafından verilen disiplin cezası, idari yargıda mutlak iptal sebebidir. </a:t>
          </a:r>
          <a:endParaRPr lang="tr-TR" sz="1800" dirty="0"/>
        </a:p>
      </dgm:t>
    </dgm:pt>
    <dgm:pt modelId="{CAA0C9DB-CBEA-4CF4-A944-600004D9D834}" type="parTrans" cxnId="{2163F2AE-1E57-414C-B35E-8369812F9382}">
      <dgm:prSet/>
      <dgm:spPr/>
      <dgm:t>
        <a:bodyPr/>
        <a:lstStyle/>
        <a:p>
          <a:pPr algn="just"/>
          <a:endParaRPr lang="tr-TR" sz="1800"/>
        </a:p>
      </dgm:t>
    </dgm:pt>
    <dgm:pt modelId="{B84633B6-632F-43DC-BBD6-DC5EC70EB9CF}" type="sibTrans" cxnId="{2163F2AE-1E57-414C-B35E-8369812F9382}">
      <dgm:prSet/>
      <dgm:spPr/>
      <dgm:t>
        <a:bodyPr/>
        <a:lstStyle/>
        <a:p>
          <a:pPr algn="just"/>
          <a:endParaRPr lang="tr-TR" sz="1800"/>
        </a:p>
      </dgm:t>
    </dgm:pt>
    <dgm:pt modelId="{84D2D84A-6FE6-4756-AC90-1E2DE6937076}">
      <dgm:prSet custT="1"/>
      <dgm:spPr/>
      <dgm:t>
        <a:bodyPr/>
        <a:lstStyle/>
        <a:p>
          <a:pPr algn="just" rtl="0"/>
          <a:r>
            <a:rPr lang="tr-TR" sz="1800" b="1" dirty="0" smtClean="0"/>
            <a:t>10-</a:t>
          </a:r>
          <a:r>
            <a:rPr lang="tr-TR" sz="1800" dirty="0" smtClean="0"/>
            <a:t>Soruşturulan kişiye, savunma hakkının tam olarak sağlanması için, soruşturmacının almış olduğu savunma yanında disiplin cezası verecek yetkili makam tarafından, disiplin cezasına konu fiil ve önerilen ceza teklifi de belirtilerek son savunma alınmalıdır.</a:t>
          </a:r>
          <a:endParaRPr lang="tr-TR" sz="1800" dirty="0"/>
        </a:p>
      </dgm:t>
    </dgm:pt>
    <dgm:pt modelId="{0DD56656-1BC9-4689-AF27-D71DCEEADB95}" type="parTrans" cxnId="{8C5B28A7-EA94-4A07-9885-A451A729FADF}">
      <dgm:prSet/>
      <dgm:spPr/>
      <dgm:t>
        <a:bodyPr/>
        <a:lstStyle/>
        <a:p>
          <a:pPr algn="just"/>
          <a:endParaRPr lang="tr-TR" sz="1800"/>
        </a:p>
      </dgm:t>
    </dgm:pt>
    <dgm:pt modelId="{6EF35907-BE59-4360-B813-7A105459D596}" type="sibTrans" cxnId="{8C5B28A7-EA94-4A07-9885-A451A729FADF}">
      <dgm:prSet/>
      <dgm:spPr/>
      <dgm:t>
        <a:bodyPr/>
        <a:lstStyle/>
        <a:p>
          <a:pPr algn="just"/>
          <a:endParaRPr lang="tr-TR" sz="1800"/>
        </a:p>
      </dgm:t>
    </dgm:pt>
    <dgm:pt modelId="{1AF5BE2F-08B9-4726-9088-77B35E656614}" type="pres">
      <dgm:prSet presAssocID="{B6B29950-C440-4341-9DF7-48BDB0A27CE2}" presName="linear" presStyleCnt="0">
        <dgm:presLayoutVars>
          <dgm:animLvl val="lvl"/>
          <dgm:resizeHandles val="exact"/>
        </dgm:presLayoutVars>
      </dgm:prSet>
      <dgm:spPr/>
      <dgm:t>
        <a:bodyPr/>
        <a:lstStyle/>
        <a:p>
          <a:endParaRPr lang="tr-TR"/>
        </a:p>
      </dgm:t>
    </dgm:pt>
    <dgm:pt modelId="{4DD8D8A7-191B-48B6-8F70-0D5BB2D5857E}" type="pres">
      <dgm:prSet presAssocID="{685249DF-171D-4A20-A97C-B4C12751EF9C}" presName="parentText" presStyleLbl="node1" presStyleIdx="0" presStyleCnt="2">
        <dgm:presLayoutVars>
          <dgm:chMax val="0"/>
          <dgm:bulletEnabled val="1"/>
        </dgm:presLayoutVars>
      </dgm:prSet>
      <dgm:spPr/>
      <dgm:t>
        <a:bodyPr/>
        <a:lstStyle/>
        <a:p>
          <a:endParaRPr lang="tr-TR"/>
        </a:p>
      </dgm:t>
    </dgm:pt>
    <dgm:pt modelId="{E344BC58-9F42-4CFF-B7A4-69253D376A84}" type="pres">
      <dgm:prSet presAssocID="{B84633B6-632F-43DC-BBD6-DC5EC70EB9CF}" presName="spacer" presStyleCnt="0"/>
      <dgm:spPr/>
    </dgm:pt>
    <dgm:pt modelId="{EBC03291-38DF-4471-8058-976CAB7AA760}" type="pres">
      <dgm:prSet presAssocID="{84D2D84A-6FE6-4756-AC90-1E2DE6937076}" presName="parentText" presStyleLbl="node1" presStyleIdx="1" presStyleCnt="2">
        <dgm:presLayoutVars>
          <dgm:chMax val="0"/>
          <dgm:bulletEnabled val="1"/>
        </dgm:presLayoutVars>
      </dgm:prSet>
      <dgm:spPr/>
      <dgm:t>
        <a:bodyPr/>
        <a:lstStyle/>
        <a:p>
          <a:endParaRPr lang="tr-TR"/>
        </a:p>
      </dgm:t>
    </dgm:pt>
  </dgm:ptLst>
  <dgm:cxnLst>
    <dgm:cxn modelId="{2163F2AE-1E57-414C-B35E-8369812F9382}" srcId="{B6B29950-C440-4341-9DF7-48BDB0A27CE2}" destId="{685249DF-171D-4A20-A97C-B4C12751EF9C}" srcOrd="0" destOrd="0" parTransId="{CAA0C9DB-CBEA-4CF4-A944-600004D9D834}" sibTransId="{B84633B6-632F-43DC-BBD6-DC5EC70EB9CF}"/>
    <dgm:cxn modelId="{64706C5C-E853-4D10-A4E0-E2EF3DFE0254}" type="presOf" srcId="{685249DF-171D-4A20-A97C-B4C12751EF9C}" destId="{4DD8D8A7-191B-48B6-8F70-0D5BB2D5857E}" srcOrd="0" destOrd="0" presId="urn:microsoft.com/office/officeart/2005/8/layout/vList2"/>
    <dgm:cxn modelId="{5264F56A-1C5B-4AE6-9382-6AE8475049A3}" type="presOf" srcId="{84D2D84A-6FE6-4756-AC90-1E2DE6937076}" destId="{EBC03291-38DF-4471-8058-976CAB7AA760}" srcOrd="0" destOrd="0" presId="urn:microsoft.com/office/officeart/2005/8/layout/vList2"/>
    <dgm:cxn modelId="{8EF3510A-DBD3-4D5F-BAED-F93693C50E2A}" type="presOf" srcId="{B6B29950-C440-4341-9DF7-48BDB0A27CE2}" destId="{1AF5BE2F-08B9-4726-9088-77B35E656614}" srcOrd="0" destOrd="0" presId="urn:microsoft.com/office/officeart/2005/8/layout/vList2"/>
    <dgm:cxn modelId="{8C5B28A7-EA94-4A07-9885-A451A729FADF}" srcId="{B6B29950-C440-4341-9DF7-48BDB0A27CE2}" destId="{84D2D84A-6FE6-4756-AC90-1E2DE6937076}" srcOrd="1" destOrd="0" parTransId="{0DD56656-1BC9-4689-AF27-D71DCEEADB95}" sibTransId="{6EF35907-BE59-4360-B813-7A105459D596}"/>
    <dgm:cxn modelId="{BB43314D-5101-4D18-B984-958C8CBA7A61}" type="presParOf" srcId="{1AF5BE2F-08B9-4726-9088-77B35E656614}" destId="{4DD8D8A7-191B-48B6-8F70-0D5BB2D5857E}" srcOrd="0" destOrd="0" presId="urn:microsoft.com/office/officeart/2005/8/layout/vList2"/>
    <dgm:cxn modelId="{067C8D2F-DB03-4A0B-B8F8-92B1F1A45363}" type="presParOf" srcId="{1AF5BE2F-08B9-4726-9088-77B35E656614}" destId="{E344BC58-9F42-4CFF-B7A4-69253D376A84}" srcOrd="1" destOrd="0" presId="urn:microsoft.com/office/officeart/2005/8/layout/vList2"/>
    <dgm:cxn modelId="{E93DF4AB-7D26-4F12-A8E2-D9E655CF0F3C}" type="presParOf" srcId="{1AF5BE2F-08B9-4726-9088-77B35E656614}" destId="{EBC03291-38DF-4471-8058-976CAB7AA76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4C36F9-50DE-4022-AD68-17CC92071808}" type="doc">
      <dgm:prSet loTypeId="urn:microsoft.com/office/officeart/2005/8/layout/vList2" loCatId="list" qsTypeId="urn:microsoft.com/office/officeart/2005/8/quickstyle/simple3" qsCatId="simple" csTypeId="urn:microsoft.com/office/officeart/2005/8/colors/accent2_2" csCatId="accent2" phldr="1"/>
      <dgm:spPr/>
      <dgm:t>
        <a:bodyPr/>
        <a:lstStyle/>
        <a:p>
          <a:endParaRPr lang="tr-TR"/>
        </a:p>
      </dgm:t>
    </dgm:pt>
    <dgm:pt modelId="{05696AB8-48A4-42B8-B1CF-7582B06F6236}">
      <dgm:prSet custT="1"/>
      <dgm:spPr/>
      <dgm:t>
        <a:bodyPr/>
        <a:lstStyle/>
        <a:p>
          <a:pPr algn="just" rtl="0"/>
          <a:r>
            <a:rPr lang="tr-TR" sz="1800" b="1" dirty="0" smtClean="0"/>
            <a:t>11-</a:t>
          </a:r>
          <a:r>
            <a:rPr lang="tr-TR" sz="1800" dirty="0" smtClean="0"/>
            <a:t> Soruşturma süreci sonunda tesis edilen işlem, kişiye tebliğ edilmelidir. Disiplin cezasının tebliğine ilişkin yazıda, ilgili kişiye itiraz usul ve süresi açıkça belirtilmelidir. </a:t>
          </a:r>
          <a:r>
            <a:rPr lang="tr-TR" sz="1800" i="1" u="sng" dirty="0" smtClean="0"/>
            <a:t>Örneğin; disiplin soruşturması sonucu uyarma cezası tesis edilmiş ise, soruşturulan kişiye disiplin cezasını bildiren yazıda, </a:t>
          </a:r>
          <a:r>
            <a:rPr lang="tr-TR" sz="1800" i="1" u="sng" dirty="0" smtClean="0"/>
            <a:t>… </a:t>
          </a:r>
          <a:r>
            <a:rPr lang="tr-TR" sz="1800" i="1" u="sng" dirty="0" smtClean="0"/>
            <a:t>Disiplin Kuruluna yedi gün içerisinde itiraz ve idari yargıda atmış gün içerisinde dava açma hakkınız bulunmaktadır</a:t>
          </a:r>
          <a:r>
            <a:rPr lang="tr-TR" sz="1800" i="1" dirty="0" smtClean="0"/>
            <a:t> ibaresi de yazılmalıdır.</a:t>
          </a:r>
          <a:endParaRPr lang="tr-TR" sz="1800" i="1" dirty="0"/>
        </a:p>
      </dgm:t>
    </dgm:pt>
    <dgm:pt modelId="{7B82D020-48C8-4044-924D-FAE3B3EBBD8F}" type="parTrans" cxnId="{95866B80-8E1E-4F5B-A165-9226AAD135C2}">
      <dgm:prSet/>
      <dgm:spPr/>
      <dgm:t>
        <a:bodyPr/>
        <a:lstStyle/>
        <a:p>
          <a:pPr algn="just"/>
          <a:endParaRPr lang="tr-TR" sz="1800"/>
        </a:p>
      </dgm:t>
    </dgm:pt>
    <dgm:pt modelId="{E2791371-48EA-43A1-A3B0-5010C67A3454}" type="sibTrans" cxnId="{95866B80-8E1E-4F5B-A165-9226AAD135C2}">
      <dgm:prSet/>
      <dgm:spPr/>
      <dgm:t>
        <a:bodyPr/>
        <a:lstStyle/>
        <a:p>
          <a:pPr algn="just"/>
          <a:endParaRPr lang="tr-TR" sz="1800"/>
        </a:p>
      </dgm:t>
    </dgm:pt>
    <dgm:pt modelId="{61D40BDC-A5D0-438E-881F-600EC34D08C9}">
      <dgm:prSet custT="1"/>
      <dgm:spPr/>
      <dgm:t>
        <a:bodyPr/>
        <a:lstStyle/>
        <a:p>
          <a:pPr algn="just" rtl="0"/>
          <a:r>
            <a:rPr lang="tr-TR" sz="1800" b="1" dirty="0" smtClean="0"/>
            <a:t>12-</a:t>
          </a:r>
          <a:r>
            <a:rPr lang="tr-TR" sz="1800" dirty="0" smtClean="0"/>
            <a:t> Kişinin itiraz etmesi durumunda, mevzuata göre itirazı incelemeye yetkili makamlar, itirazı kabul ya da reddedebilir. İtiraz sonucu yetkili makamlar tarafından verilecek karar, ilgili kişiye tebliğ edilmelidir.</a:t>
          </a:r>
          <a:endParaRPr lang="tr-TR" sz="1800" dirty="0"/>
        </a:p>
      </dgm:t>
    </dgm:pt>
    <dgm:pt modelId="{251A1253-A921-47E1-A596-42DB264B94AA}" type="parTrans" cxnId="{942E4150-FA54-4B4B-8A9C-DBADCF60981E}">
      <dgm:prSet/>
      <dgm:spPr/>
      <dgm:t>
        <a:bodyPr/>
        <a:lstStyle/>
        <a:p>
          <a:pPr algn="just"/>
          <a:endParaRPr lang="tr-TR" sz="1800"/>
        </a:p>
      </dgm:t>
    </dgm:pt>
    <dgm:pt modelId="{794A9D0D-AB9E-459A-86C4-700BB2C984A9}" type="sibTrans" cxnId="{942E4150-FA54-4B4B-8A9C-DBADCF60981E}">
      <dgm:prSet/>
      <dgm:spPr/>
      <dgm:t>
        <a:bodyPr/>
        <a:lstStyle/>
        <a:p>
          <a:pPr algn="just"/>
          <a:endParaRPr lang="tr-TR" sz="1800"/>
        </a:p>
      </dgm:t>
    </dgm:pt>
    <dgm:pt modelId="{7B45E8A3-7CFB-4533-8247-BAFDC66EF4D8}">
      <dgm:prSet custT="1"/>
      <dgm:spPr/>
      <dgm:t>
        <a:bodyPr/>
        <a:lstStyle/>
        <a:p>
          <a:pPr algn="just" rtl="0"/>
          <a:r>
            <a:rPr lang="tr-TR" sz="1800" b="1" dirty="0" smtClean="0"/>
            <a:t>13- </a:t>
          </a:r>
          <a:r>
            <a:rPr lang="tr-TR" sz="1800" dirty="0" smtClean="0"/>
            <a:t>Soruşturmayı açan birim tarafından, disiplin soruşturması süreci sonunda tesis edilen işlem, Personel Daire Başkanlığımıza bildirilmelidir. Üniversite öğretim mesleğinden çıkarma cezası tüm yükseköğretim kurumlarına, kamu görevinden çıkarma cezası ise ayrıca Devlet Personel Başkanlığına(Cumhurbaşkanlığı Personel ve Prensipler Genel Müdürlüğü) bildirilir.</a:t>
          </a:r>
          <a:endParaRPr lang="tr-TR" sz="1800" dirty="0"/>
        </a:p>
      </dgm:t>
    </dgm:pt>
    <dgm:pt modelId="{DBA5DE91-8288-4AF9-BB69-88668ECB4E67}" type="parTrans" cxnId="{BDCA3DCA-47AB-4512-A510-11C061EE8173}">
      <dgm:prSet/>
      <dgm:spPr/>
      <dgm:t>
        <a:bodyPr/>
        <a:lstStyle/>
        <a:p>
          <a:pPr algn="just"/>
          <a:endParaRPr lang="tr-TR" sz="1800"/>
        </a:p>
      </dgm:t>
    </dgm:pt>
    <dgm:pt modelId="{2A047C71-72E4-49AF-A8F5-4CC6D245051B}" type="sibTrans" cxnId="{BDCA3DCA-47AB-4512-A510-11C061EE8173}">
      <dgm:prSet/>
      <dgm:spPr/>
      <dgm:t>
        <a:bodyPr/>
        <a:lstStyle/>
        <a:p>
          <a:pPr algn="just"/>
          <a:endParaRPr lang="tr-TR" sz="1800"/>
        </a:p>
      </dgm:t>
    </dgm:pt>
    <dgm:pt modelId="{F40446E1-9458-4A60-83E3-0923D63DECBE}" type="pres">
      <dgm:prSet presAssocID="{BA4C36F9-50DE-4022-AD68-17CC92071808}" presName="linear" presStyleCnt="0">
        <dgm:presLayoutVars>
          <dgm:animLvl val="lvl"/>
          <dgm:resizeHandles val="exact"/>
        </dgm:presLayoutVars>
      </dgm:prSet>
      <dgm:spPr/>
      <dgm:t>
        <a:bodyPr/>
        <a:lstStyle/>
        <a:p>
          <a:endParaRPr lang="tr-TR"/>
        </a:p>
      </dgm:t>
    </dgm:pt>
    <dgm:pt modelId="{42BA4B43-C55E-412D-AD9F-B1097200F88B}" type="pres">
      <dgm:prSet presAssocID="{05696AB8-48A4-42B8-B1CF-7582B06F6236}" presName="parentText" presStyleLbl="node1" presStyleIdx="0" presStyleCnt="3">
        <dgm:presLayoutVars>
          <dgm:chMax val="0"/>
          <dgm:bulletEnabled val="1"/>
        </dgm:presLayoutVars>
      </dgm:prSet>
      <dgm:spPr/>
      <dgm:t>
        <a:bodyPr/>
        <a:lstStyle/>
        <a:p>
          <a:endParaRPr lang="tr-TR"/>
        </a:p>
      </dgm:t>
    </dgm:pt>
    <dgm:pt modelId="{DC66CACD-E3C1-486C-AC9F-F38415A1DAD1}" type="pres">
      <dgm:prSet presAssocID="{E2791371-48EA-43A1-A3B0-5010C67A3454}" presName="spacer" presStyleCnt="0"/>
      <dgm:spPr/>
    </dgm:pt>
    <dgm:pt modelId="{51E08AD6-CD8A-4268-BE79-763006A668A8}" type="pres">
      <dgm:prSet presAssocID="{61D40BDC-A5D0-438E-881F-600EC34D08C9}" presName="parentText" presStyleLbl="node1" presStyleIdx="1" presStyleCnt="3" custScaleY="59178">
        <dgm:presLayoutVars>
          <dgm:chMax val="0"/>
          <dgm:bulletEnabled val="1"/>
        </dgm:presLayoutVars>
      </dgm:prSet>
      <dgm:spPr/>
      <dgm:t>
        <a:bodyPr/>
        <a:lstStyle/>
        <a:p>
          <a:endParaRPr lang="tr-TR"/>
        </a:p>
      </dgm:t>
    </dgm:pt>
    <dgm:pt modelId="{AAD92E3C-7283-4AC0-9317-EA941B758309}" type="pres">
      <dgm:prSet presAssocID="{794A9D0D-AB9E-459A-86C4-700BB2C984A9}" presName="spacer" presStyleCnt="0"/>
      <dgm:spPr/>
    </dgm:pt>
    <dgm:pt modelId="{8FC41744-731E-4E2E-BD5D-A5AEF3C7A4EF}" type="pres">
      <dgm:prSet presAssocID="{7B45E8A3-7CFB-4533-8247-BAFDC66EF4D8}" presName="parentText" presStyleLbl="node1" presStyleIdx="2" presStyleCnt="3" custScaleY="108716" custLinFactNeighborY="-19043">
        <dgm:presLayoutVars>
          <dgm:chMax val="0"/>
          <dgm:bulletEnabled val="1"/>
        </dgm:presLayoutVars>
      </dgm:prSet>
      <dgm:spPr/>
      <dgm:t>
        <a:bodyPr/>
        <a:lstStyle/>
        <a:p>
          <a:endParaRPr lang="tr-TR"/>
        </a:p>
      </dgm:t>
    </dgm:pt>
  </dgm:ptLst>
  <dgm:cxnLst>
    <dgm:cxn modelId="{95866B80-8E1E-4F5B-A165-9226AAD135C2}" srcId="{BA4C36F9-50DE-4022-AD68-17CC92071808}" destId="{05696AB8-48A4-42B8-B1CF-7582B06F6236}" srcOrd="0" destOrd="0" parTransId="{7B82D020-48C8-4044-924D-FAE3B3EBBD8F}" sibTransId="{E2791371-48EA-43A1-A3B0-5010C67A3454}"/>
    <dgm:cxn modelId="{A6CA23AD-8F8A-4AD7-BC05-84620B6CA2C0}" type="presOf" srcId="{05696AB8-48A4-42B8-B1CF-7582B06F6236}" destId="{42BA4B43-C55E-412D-AD9F-B1097200F88B}" srcOrd="0" destOrd="0" presId="urn:microsoft.com/office/officeart/2005/8/layout/vList2"/>
    <dgm:cxn modelId="{BDCA3DCA-47AB-4512-A510-11C061EE8173}" srcId="{BA4C36F9-50DE-4022-AD68-17CC92071808}" destId="{7B45E8A3-7CFB-4533-8247-BAFDC66EF4D8}" srcOrd="2" destOrd="0" parTransId="{DBA5DE91-8288-4AF9-BB69-88668ECB4E67}" sibTransId="{2A047C71-72E4-49AF-A8F5-4CC6D245051B}"/>
    <dgm:cxn modelId="{CB3D8F02-DA7C-49AE-A9DF-530D5634FE27}" type="presOf" srcId="{61D40BDC-A5D0-438E-881F-600EC34D08C9}" destId="{51E08AD6-CD8A-4268-BE79-763006A668A8}" srcOrd="0" destOrd="0" presId="urn:microsoft.com/office/officeart/2005/8/layout/vList2"/>
    <dgm:cxn modelId="{41EE7DED-340F-4889-8668-549BE090FEEE}" type="presOf" srcId="{BA4C36F9-50DE-4022-AD68-17CC92071808}" destId="{F40446E1-9458-4A60-83E3-0923D63DECBE}" srcOrd="0" destOrd="0" presId="urn:microsoft.com/office/officeart/2005/8/layout/vList2"/>
    <dgm:cxn modelId="{942E4150-FA54-4B4B-8A9C-DBADCF60981E}" srcId="{BA4C36F9-50DE-4022-AD68-17CC92071808}" destId="{61D40BDC-A5D0-438E-881F-600EC34D08C9}" srcOrd="1" destOrd="0" parTransId="{251A1253-A921-47E1-A596-42DB264B94AA}" sibTransId="{794A9D0D-AB9E-459A-86C4-700BB2C984A9}"/>
    <dgm:cxn modelId="{8BFE0CCF-699A-4809-9FD4-114E58B91861}" type="presOf" srcId="{7B45E8A3-7CFB-4533-8247-BAFDC66EF4D8}" destId="{8FC41744-731E-4E2E-BD5D-A5AEF3C7A4EF}" srcOrd="0" destOrd="0" presId="urn:microsoft.com/office/officeart/2005/8/layout/vList2"/>
    <dgm:cxn modelId="{A0AE9FE9-5C59-462A-9761-3B90306C8CC7}" type="presParOf" srcId="{F40446E1-9458-4A60-83E3-0923D63DECBE}" destId="{42BA4B43-C55E-412D-AD9F-B1097200F88B}" srcOrd="0" destOrd="0" presId="urn:microsoft.com/office/officeart/2005/8/layout/vList2"/>
    <dgm:cxn modelId="{E9F36B3A-153E-4F71-99BB-C75626E5B6B1}" type="presParOf" srcId="{F40446E1-9458-4A60-83E3-0923D63DECBE}" destId="{DC66CACD-E3C1-486C-AC9F-F38415A1DAD1}" srcOrd="1" destOrd="0" presId="urn:microsoft.com/office/officeart/2005/8/layout/vList2"/>
    <dgm:cxn modelId="{6C32A246-F076-447E-B115-BBD30129674A}" type="presParOf" srcId="{F40446E1-9458-4A60-83E3-0923D63DECBE}" destId="{51E08AD6-CD8A-4268-BE79-763006A668A8}" srcOrd="2" destOrd="0" presId="urn:microsoft.com/office/officeart/2005/8/layout/vList2"/>
    <dgm:cxn modelId="{EE678C88-1E80-4885-9393-4439E2645705}" type="presParOf" srcId="{F40446E1-9458-4A60-83E3-0923D63DECBE}" destId="{AAD92E3C-7283-4AC0-9317-EA941B758309}" srcOrd="3" destOrd="0" presId="urn:microsoft.com/office/officeart/2005/8/layout/vList2"/>
    <dgm:cxn modelId="{4242CB76-BE85-4EF6-AE4A-89F93F1488F3}" type="presParOf" srcId="{F40446E1-9458-4A60-83E3-0923D63DECBE}" destId="{8FC41744-731E-4E2E-BD5D-A5AEF3C7A4E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9DA54-4B62-404D-A2AC-0D803A53A893}">
      <dsp:nvSpPr>
        <dsp:cNvPr id="0" name=""/>
        <dsp:cNvSpPr/>
      </dsp:nvSpPr>
      <dsp:spPr>
        <a:xfrm>
          <a:off x="0" y="170099"/>
          <a:ext cx="8229600" cy="199134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tr-TR" sz="2300" b="1" kern="1200" dirty="0" smtClean="0"/>
            <a:t>1-</a:t>
          </a:r>
          <a:r>
            <a:rPr lang="tr-TR" sz="2300" kern="1200" dirty="0" smtClean="0"/>
            <a:t>Hukuka aykırı bir fiil işlendiğini ihbar, şikâyet vs. yollarla öğrenen veya bizzat şahit olan disiplin amiri, yazılı olarak disiplin soruşturması başlatabileceği gibi soyut iddialar içeren şikâyetler ve basit şüpheye dayanan olaylarda, soruşturma açılmadan önce “ön inceleme” yapabilir veya yaptırabilir.</a:t>
          </a:r>
          <a:endParaRPr lang="tr-TR" sz="2300" kern="1200" dirty="0"/>
        </a:p>
      </dsp:txBody>
      <dsp:txXfrm>
        <a:off x="97209" y="267308"/>
        <a:ext cx="8035182" cy="1796922"/>
      </dsp:txXfrm>
    </dsp:sp>
    <dsp:sp modelId="{5A516F76-7C6E-4DB1-90E9-7C7A88BA8F71}">
      <dsp:nvSpPr>
        <dsp:cNvPr id="0" name=""/>
        <dsp:cNvSpPr/>
      </dsp:nvSpPr>
      <dsp:spPr>
        <a:xfrm>
          <a:off x="0" y="2227680"/>
          <a:ext cx="8229600" cy="199134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tr-TR" sz="2300" b="1" kern="1200" dirty="0" smtClean="0"/>
            <a:t>2-</a:t>
          </a:r>
          <a:r>
            <a:rPr lang="tr-TR" sz="2300" kern="1200" dirty="0" smtClean="0"/>
            <a:t>Mevzuata uygun bir şekilde soruşturmacı görevlendirilerek disiplin soruşturması süreci başlatılmalıdır. Disiplin amiri, soruşturmayı kendisi de yürütebilir. Bu konuda seçimlik hakkı mevcuttur.</a:t>
          </a:r>
        </a:p>
      </dsp:txBody>
      <dsp:txXfrm>
        <a:off x="97209" y="2324889"/>
        <a:ext cx="8035182" cy="17969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45D80-9FD3-472F-B2F3-4910ABF766AE}">
      <dsp:nvSpPr>
        <dsp:cNvPr id="0" name=""/>
        <dsp:cNvSpPr/>
      </dsp:nvSpPr>
      <dsp:spPr>
        <a:xfrm>
          <a:off x="0" y="152452"/>
          <a:ext cx="8229600" cy="1503734"/>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3- </a:t>
          </a:r>
          <a:r>
            <a:rPr lang="tr-TR" sz="1800" kern="1200" dirty="0" smtClean="0"/>
            <a:t>Disiplin soruşturmasının başlangıcından, dosyanın tamamlanmasına kadar her işlem, </a:t>
          </a:r>
          <a:r>
            <a:rPr lang="tr-TR" sz="1800" b="1" u="sng" kern="1200" dirty="0" smtClean="0"/>
            <a:t>yazılı</a:t>
          </a:r>
          <a:r>
            <a:rPr lang="tr-TR" sz="1800" kern="1200" dirty="0" smtClean="0"/>
            <a:t> olmalıdır. İdari yargıda, yazılı yargılama esas olduğundan, yapılan tüm işlemler yazılı bir şekilde soruşturma dosyasında bulunmalıdır.</a:t>
          </a:r>
          <a:endParaRPr lang="tr-TR" sz="1800" kern="1200" dirty="0"/>
        </a:p>
      </dsp:txBody>
      <dsp:txXfrm>
        <a:off x="73406" y="225858"/>
        <a:ext cx="8082788" cy="1356922"/>
      </dsp:txXfrm>
    </dsp:sp>
    <dsp:sp modelId="{7E35854B-D4A4-4A70-B8C9-C55AF5D5655D}">
      <dsp:nvSpPr>
        <dsp:cNvPr id="0" name=""/>
        <dsp:cNvSpPr/>
      </dsp:nvSpPr>
      <dsp:spPr>
        <a:xfrm>
          <a:off x="0" y="1840507"/>
          <a:ext cx="8229600" cy="239616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4-</a:t>
          </a:r>
          <a:r>
            <a:rPr lang="tr-TR" sz="1800" kern="1200" dirty="0" smtClean="0"/>
            <a:t> Soruşturmacı, disiplin soruşturmasıyla ilgili bilgi ve belgeleri toplama, ifade alma, tanık dinleme, bilirkişiye başvurma, keşif yapma, inceleme yapma ve ilgili makamlarla yazışma yetkisini haizdir. Soruşturmacı, soruşturulan kişinin daha önce disiplin cezası, ödül, başarı belgesi vs. alıp almadığı hakkında Personel Daire Başkanlığımızdan yazılı bilgi talep etmeli, cevabi yazıyı soruşturma dosyasına eklemelidir. Disipline aykırı fiilin niteliğine göre, cezayı verecek disiplin amiri veya disiplin kurulunun, tekerrür ve alt ceza uygulamasında söz konusu belgeler gereklidir. </a:t>
          </a:r>
          <a:endParaRPr lang="tr-TR" sz="1800" kern="1200" dirty="0"/>
        </a:p>
      </dsp:txBody>
      <dsp:txXfrm>
        <a:off x="116971" y="1957478"/>
        <a:ext cx="7995658" cy="21622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5F396-110F-40A7-9E01-8514390CB68F}">
      <dsp:nvSpPr>
        <dsp:cNvPr id="0" name=""/>
        <dsp:cNvSpPr/>
      </dsp:nvSpPr>
      <dsp:spPr>
        <a:xfrm>
          <a:off x="0" y="62640"/>
          <a:ext cx="8229600" cy="210600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5-</a:t>
          </a:r>
          <a:r>
            <a:rPr lang="tr-TR" sz="1800" kern="1200" dirty="0" smtClean="0"/>
            <a:t> Soruşturmacı, öncelikle şikâyetçi var ise onun ifadesini almalı, daha sonra tanık dinleyecek ise tanık ifadelerini almalı, başka deliller var ise onları topladıktan sonra soruşturulanın savunmasını almalıdır. </a:t>
          </a:r>
          <a:r>
            <a:rPr lang="tr-TR" sz="1800" b="0" i="1" u="sng" kern="1200" dirty="0" smtClean="0"/>
            <a:t>Soruşturmanın başlangıcında, ilk iş olarak soruşturulan savunması alınmamalıdır. Şikâyetçi ve tanık ifadeleri alınıp diğer deliller toplandıktan sonra bu işlem yapılmalıdır.</a:t>
          </a:r>
          <a:r>
            <a:rPr lang="tr-TR" sz="1800" kern="1200" dirty="0" smtClean="0"/>
            <a:t> Tanık ifadeleri yeminli bir şekilde alınmalıdır. Şikâyetçi ifadesi ve soruşturulanın savunmasında, yemin teklif edilmemelidir. </a:t>
          </a:r>
          <a:endParaRPr lang="tr-TR" sz="1800" kern="1200" dirty="0"/>
        </a:p>
      </dsp:txBody>
      <dsp:txXfrm>
        <a:off x="102806" y="165446"/>
        <a:ext cx="8023988" cy="1900388"/>
      </dsp:txXfrm>
    </dsp:sp>
    <dsp:sp modelId="{F762CA9E-28B4-4F9D-B39C-2F91798FC0D8}">
      <dsp:nvSpPr>
        <dsp:cNvPr id="0" name=""/>
        <dsp:cNvSpPr/>
      </dsp:nvSpPr>
      <dsp:spPr>
        <a:xfrm>
          <a:off x="0" y="2220480"/>
          <a:ext cx="8229600" cy="210600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6-</a:t>
          </a:r>
          <a:r>
            <a:rPr lang="tr-TR" sz="1800" kern="1200" dirty="0" smtClean="0"/>
            <a:t> Soruşturmacı, soruşturma sonunda soruşturma raporu hazırlamalıdır. Soruşturma raporunda, bulunması gerekenler Müşavirliğimizin sitesinde mevcuttur. Hazırlanan soruşturma raporunda, gerekçeleriyle birlikte ceza teklif edilir  veya ceza verilmemesi yönünde kanaat belirtilir.  </a:t>
          </a:r>
          <a:endParaRPr lang="tr-TR" sz="1800" kern="1200" dirty="0"/>
        </a:p>
      </dsp:txBody>
      <dsp:txXfrm>
        <a:off x="102806" y="2323286"/>
        <a:ext cx="8023988" cy="19003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DB2E0-A49A-4008-AA54-A3829C7F5564}">
      <dsp:nvSpPr>
        <dsp:cNvPr id="0" name=""/>
        <dsp:cNvSpPr/>
      </dsp:nvSpPr>
      <dsp:spPr>
        <a:xfrm>
          <a:off x="0" y="317310"/>
          <a:ext cx="8229600" cy="1367695"/>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7-</a:t>
          </a:r>
          <a:r>
            <a:rPr lang="tr-TR" sz="1800" kern="1200" dirty="0" smtClean="0"/>
            <a:t> Soruşturmacı, soruşturma raporunu ve ekleriyle birlikte soruşturma dosyasını, dizi pusulası düzenleyip soruşturma açan birime teslim etmelidir.</a:t>
          </a:r>
          <a:endParaRPr lang="tr-TR" sz="1800" kern="1200" dirty="0"/>
        </a:p>
      </dsp:txBody>
      <dsp:txXfrm>
        <a:off x="66765" y="384075"/>
        <a:ext cx="8096070" cy="1234165"/>
      </dsp:txXfrm>
    </dsp:sp>
    <dsp:sp modelId="{4D87636C-6FC4-4D79-99C4-489CD1435B33}">
      <dsp:nvSpPr>
        <dsp:cNvPr id="0" name=""/>
        <dsp:cNvSpPr/>
      </dsp:nvSpPr>
      <dsp:spPr>
        <a:xfrm>
          <a:off x="0" y="1872206"/>
          <a:ext cx="8229600" cy="2199603"/>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8-</a:t>
          </a:r>
          <a:r>
            <a:rPr lang="tr-TR" sz="1800" kern="1200" dirty="0" smtClean="0"/>
            <a:t> Disiplin cezası vermeye yetkili makamlar, soruşturmada eksiklik olduğunun tespiti halinde eksikliklerin giderilmesi amacıyla dosyayı iade edebilir,  soruşturmacı tarafından önerilen disiplin cezasını aynen verebilir, hafifletebilir veya reddedebilir. Teklif edilen cezanın reddedilmesi halinde ilgili disiplin amiri ya da kurulu tarafından ret gerekçesine uygun olarak en geç üç ay içerisinde yeni işlem tesis edilebilir.</a:t>
          </a:r>
          <a:endParaRPr lang="tr-TR" sz="1800" kern="1200" dirty="0"/>
        </a:p>
      </dsp:txBody>
      <dsp:txXfrm>
        <a:off x="107376" y="1979582"/>
        <a:ext cx="8014848" cy="19848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8D8A7-191B-48B6-8F70-0D5BB2D5857E}">
      <dsp:nvSpPr>
        <dsp:cNvPr id="0" name=""/>
        <dsp:cNvSpPr/>
      </dsp:nvSpPr>
      <dsp:spPr>
        <a:xfrm>
          <a:off x="0" y="541934"/>
          <a:ext cx="8229600" cy="1559025"/>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9-</a:t>
          </a:r>
          <a:r>
            <a:rPr lang="tr-TR" sz="1800" kern="1200" dirty="0" smtClean="0"/>
            <a:t> Disiplin cezası vermeye yetkili makamlar, verilecek disiplin cezasına göre değişmektedir. Mevzuat kontrol edilerek disiplin cezasının tesisinde yetkili makam tespit edilmelidir. (Disiplin amiri/ disiplin kurulu/ yüksek disiplin kurulu) Yetki, kamu düzenine ilişkin olup yetkisiz bir makam tarafından verilen disiplin cezası, idari yargıda mutlak iptal sebebidir. </a:t>
          </a:r>
          <a:endParaRPr lang="tr-TR" sz="1800" kern="1200" dirty="0"/>
        </a:p>
      </dsp:txBody>
      <dsp:txXfrm>
        <a:off x="76105" y="618039"/>
        <a:ext cx="8077390" cy="1406815"/>
      </dsp:txXfrm>
    </dsp:sp>
    <dsp:sp modelId="{EBC03291-38DF-4471-8058-976CAB7AA760}">
      <dsp:nvSpPr>
        <dsp:cNvPr id="0" name=""/>
        <dsp:cNvSpPr/>
      </dsp:nvSpPr>
      <dsp:spPr>
        <a:xfrm>
          <a:off x="0" y="2288160"/>
          <a:ext cx="8229600" cy="1559025"/>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10-</a:t>
          </a:r>
          <a:r>
            <a:rPr lang="tr-TR" sz="1800" kern="1200" dirty="0" smtClean="0"/>
            <a:t>Soruşturulan kişiye, savunma hakkının tam olarak sağlanması için, soruşturmacının almış olduğu savunma yanında disiplin cezası verecek yetkili makam tarafından, disiplin cezasına konu fiil ve önerilen ceza teklifi de belirtilerek son savunma alınmalıdır.</a:t>
          </a:r>
          <a:endParaRPr lang="tr-TR" sz="1800" kern="1200" dirty="0"/>
        </a:p>
      </dsp:txBody>
      <dsp:txXfrm>
        <a:off x="76105" y="2364265"/>
        <a:ext cx="8077390" cy="14068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A4B43-C55E-412D-AD9F-B1097200F88B}">
      <dsp:nvSpPr>
        <dsp:cNvPr id="0" name=""/>
        <dsp:cNvSpPr/>
      </dsp:nvSpPr>
      <dsp:spPr>
        <a:xfrm>
          <a:off x="0" y="212315"/>
          <a:ext cx="8280920" cy="1825200"/>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11-</a:t>
          </a:r>
          <a:r>
            <a:rPr lang="tr-TR" sz="1800" kern="1200" dirty="0" smtClean="0"/>
            <a:t> Soruşturma süreci sonunda tesis edilen işlem, kişiye tebliğ edilmelidir. Disiplin cezasının tebliğine ilişkin yazıda, ilgili kişiye itiraz usul ve süresi açıkça belirtilmelidir. </a:t>
          </a:r>
          <a:r>
            <a:rPr lang="tr-TR" sz="1800" i="1" u="sng" kern="1200" dirty="0" smtClean="0"/>
            <a:t>Örneğin; disiplin soruşturması sonucu uyarma cezası tesis edilmiş ise, soruşturulan kişiye disiplin cezasını bildiren yazıda, </a:t>
          </a:r>
          <a:r>
            <a:rPr lang="tr-TR" sz="1800" i="1" u="sng" kern="1200" dirty="0" smtClean="0"/>
            <a:t>… </a:t>
          </a:r>
          <a:r>
            <a:rPr lang="tr-TR" sz="1800" i="1" u="sng" kern="1200" dirty="0" smtClean="0"/>
            <a:t>Disiplin Kuruluna yedi gün içerisinde itiraz ve idari yargıda atmış gün içerisinde dava açma hakkınız bulunmaktadır</a:t>
          </a:r>
          <a:r>
            <a:rPr lang="tr-TR" sz="1800" i="1" kern="1200" dirty="0" smtClean="0"/>
            <a:t> ibaresi de yazılmalıdır.</a:t>
          </a:r>
          <a:endParaRPr lang="tr-TR" sz="1800" i="1" kern="1200" dirty="0"/>
        </a:p>
      </dsp:txBody>
      <dsp:txXfrm>
        <a:off x="89099" y="301414"/>
        <a:ext cx="8102722" cy="1647002"/>
      </dsp:txXfrm>
    </dsp:sp>
    <dsp:sp modelId="{51E08AD6-CD8A-4268-BE79-763006A668A8}">
      <dsp:nvSpPr>
        <dsp:cNvPr id="0" name=""/>
        <dsp:cNvSpPr/>
      </dsp:nvSpPr>
      <dsp:spPr>
        <a:xfrm>
          <a:off x="0" y="2224715"/>
          <a:ext cx="8280920" cy="1080116"/>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12-</a:t>
          </a:r>
          <a:r>
            <a:rPr lang="tr-TR" sz="1800" kern="1200" dirty="0" smtClean="0"/>
            <a:t> Kişinin itiraz etmesi durumunda, mevzuata göre itirazı incelemeye yetkili makamlar, itirazı kabul ya da reddedebilir. İtiraz sonucu yetkili makamlar tarafından verilecek karar, ilgili kişiye tebliğ edilmelidir.</a:t>
          </a:r>
          <a:endParaRPr lang="tr-TR" sz="1800" kern="1200" dirty="0"/>
        </a:p>
      </dsp:txBody>
      <dsp:txXfrm>
        <a:off x="52727" y="2277442"/>
        <a:ext cx="8175466" cy="974662"/>
      </dsp:txXfrm>
    </dsp:sp>
    <dsp:sp modelId="{8FC41744-731E-4E2E-BD5D-A5AEF3C7A4EF}">
      <dsp:nvSpPr>
        <dsp:cNvPr id="0" name=""/>
        <dsp:cNvSpPr/>
      </dsp:nvSpPr>
      <dsp:spPr>
        <a:xfrm>
          <a:off x="0" y="3456383"/>
          <a:ext cx="8280920" cy="1984284"/>
        </a:xfrm>
        <a:prstGeom prst="roundRect">
          <a:avLst/>
        </a:prstGeom>
        <a:gradFill rotWithShape="0">
          <a:gsLst>
            <a:gs pos="0">
              <a:schemeClr val="accent2">
                <a:hueOff val="0"/>
                <a:satOff val="0"/>
                <a:lumOff val="0"/>
                <a:alphaOff val="0"/>
                <a:tint val="70000"/>
                <a:satMod val="130000"/>
              </a:schemeClr>
            </a:gs>
            <a:gs pos="43000">
              <a:schemeClr val="accent2">
                <a:hueOff val="0"/>
                <a:satOff val="0"/>
                <a:lumOff val="0"/>
                <a:alphaOff val="0"/>
                <a:tint val="44000"/>
                <a:satMod val="165000"/>
              </a:schemeClr>
            </a:gs>
            <a:gs pos="93000">
              <a:schemeClr val="accent2">
                <a:hueOff val="0"/>
                <a:satOff val="0"/>
                <a:lumOff val="0"/>
                <a:alphaOff val="0"/>
                <a:tint val="15000"/>
                <a:satMod val="165000"/>
              </a:schemeClr>
            </a:gs>
            <a:gs pos="100000">
              <a:schemeClr val="accent2">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t>13- </a:t>
          </a:r>
          <a:r>
            <a:rPr lang="tr-TR" sz="1800" kern="1200" dirty="0" smtClean="0"/>
            <a:t>Soruşturmayı açan birim tarafından, disiplin soruşturması süreci sonunda tesis edilen işlem, Personel Daire Başkanlığımıza bildirilmelidir. Üniversite öğretim mesleğinden çıkarma cezası tüm yükseköğretim kurumlarına, kamu görevinden çıkarma cezası ise ayrıca Devlet Personel Başkanlığına(Cumhurbaşkanlığı Personel ve Prensipler Genel Müdürlüğü) bildirilir.</a:t>
          </a:r>
          <a:endParaRPr lang="tr-TR" sz="1800" kern="1200" dirty="0"/>
        </a:p>
      </dsp:txBody>
      <dsp:txXfrm>
        <a:off x="96865" y="3553248"/>
        <a:ext cx="8087190" cy="17905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28.03.2023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28.03.2023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28.03.2023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28.03.2023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28.03.2023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28.03.2023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28.03.2023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500" b="1" u="sng" dirty="0">
                <a:solidFill>
                  <a:srgbClr val="C00000"/>
                </a:solidFill>
              </a:rPr>
              <a:t>DİSİPLİN SORUŞTURMALARINDA İZLENEN SÜREÇ </a:t>
            </a:r>
            <a:r>
              <a:rPr lang="tr-TR" sz="3500" b="1" u="sng" dirty="0" smtClean="0">
                <a:solidFill>
                  <a:srgbClr val="C00000"/>
                </a:solidFill>
              </a:rPr>
              <a:t>ÖZETİ</a:t>
            </a:r>
            <a:endParaRPr lang="tr-TR" sz="3500" dirty="0">
              <a:solidFill>
                <a:srgbClr val="C0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791797978"/>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43649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Disiplin cezası verilmesine sebep olmuş bir fiil veya halin cezaların özlük dosyasından silinmesine ilişkin süre içinde tekerrüründe bir derece ağır ceza uygulanır. Aynı derecede cezayı gerektiren fakat ayrı fiil veya haller nedeniyle verilen disiplin cezalarının üçüncü uygulamasında bir derece ağır ceza verilir.</a:t>
            </a:r>
            <a:r>
              <a:rPr lang="tr-TR" sz="1800" b="1" i="1" dirty="0"/>
              <a:t> </a:t>
            </a:r>
            <a:r>
              <a:rPr lang="tr-TR" sz="1600" i="1" dirty="0" smtClean="0">
                <a:solidFill>
                  <a:srgbClr val="C00000"/>
                </a:solidFill>
              </a:rPr>
              <a:t>*Tekerrür </a:t>
            </a:r>
            <a:r>
              <a:rPr lang="tr-TR" sz="1600" i="1" dirty="0">
                <a:solidFill>
                  <a:srgbClr val="C00000"/>
                </a:solidFill>
              </a:rPr>
              <a:t>hükümlerinin uygulanıp uygulanamayacağına yönelik; soruşturmacı tarafından, soruşturulan kişinin sicilinde daha önce disiplin cezası işlemi bulunup bulunmadığına dair Personel Daire Başkanlığından yazılı bilgi talep edilmeli ve soruşturma dosyasına eklenmelidir</a:t>
            </a:r>
            <a:r>
              <a:rPr lang="tr-TR" sz="1600" i="1" dirty="0" smtClean="0">
                <a:solidFill>
                  <a:srgbClr val="C00000"/>
                </a:solidFill>
              </a:rPr>
              <a:t>.</a:t>
            </a:r>
            <a:r>
              <a:rPr lang="tr-TR" sz="1800" dirty="0">
                <a:solidFill>
                  <a:srgbClr val="C00000"/>
                </a:solidFill>
              </a:rPr>
              <a:t>	</a:t>
            </a:r>
          </a:p>
        </p:txBody>
      </p:sp>
    </p:spTree>
    <p:extLst>
      <p:ext uri="{BB962C8B-B14F-4D97-AF65-F5344CB8AC3E}">
        <p14:creationId xmlns:p14="http://schemas.microsoft.com/office/powerpoint/2010/main" val="3839456223"/>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908720"/>
            <a:ext cx="8352928" cy="5616624"/>
          </a:xfrm>
        </p:spPr>
      </p:pic>
    </p:spTree>
    <p:extLst>
      <p:ext uri="{BB962C8B-B14F-4D97-AF65-F5344CB8AC3E}">
        <p14:creationId xmlns:p14="http://schemas.microsoft.com/office/powerpoint/2010/main" val="1032743724"/>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600" i="1" dirty="0" smtClean="0">
                <a:solidFill>
                  <a:srgbClr val="C00000"/>
                </a:solidFill>
              </a:rPr>
              <a:t>*Aynı cezayı </a:t>
            </a:r>
            <a:r>
              <a:rPr lang="tr-TR" sz="1600" i="1" dirty="0">
                <a:solidFill>
                  <a:srgbClr val="C00000"/>
                </a:solidFill>
              </a:rPr>
              <a:t>gerektiren fakat işlenen fiil veya halin farklı olduğu suçların üçüncü defa işlenmesi halinde de ceza bir derece ağır olarak uygulanacaktır. </a:t>
            </a:r>
            <a:r>
              <a:rPr lang="tr-TR" sz="1600" i="1" u="sng" dirty="0">
                <a:solidFill>
                  <a:srgbClr val="C00000"/>
                </a:solidFill>
              </a:rPr>
              <a:t>Konuyu örnekle açıklamak </a:t>
            </a:r>
            <a:r>
              <a:rPr lang="tr-TR" sz="1600" i="1" u="sng" dirty="0" smtClean="0">
                <a:solidFill>
                  <a:srgbClr val="C00000"/>
                </a:solidFill>
              </a:rPr>
              <a:t>gerekirse:</a:t>
            </a:r>
            <a:r>
              <a:rPr lang="tr-TR" sz="1600" i="1" dirty="0" smtClean="0">
                <a:solidFill>
                  <a:srgbClr val="C00000"/>
                </a:solidFill>
              </a:rPr>
              <a:t> Memurun </a:t>
            </a:r>
            <a:r>
              <a:rPr lang="tr-TR" sz="1600" i="1" dirty="0">
                <a:solidFill>
                  <a:srgbClr val="C00000"/>
                </a:solidFill>
              </a:rPr>
              <a:t>disipline aykırı </a:t>
            </a:r>
            <a:r>
              <a:rPr lang="tr-TR" sz="1600" i="1" dirty="0" smtClean="0">
                <a:solidFill>
                  <a:srgbClr val="C00000"/>
                </a:solidFill>
              </a:rPr>
              <a:t>fiili, </a:t>
            </a:r>
            <a:r>
              <a:rPr lang="tr-TR" sz="1600" i="1" dirty="0">
                <a:solidFill>
                  <a:srgbClr val="C00000"/>
                </a:solidFill>
              </a:rPr>
              <a:t>bir günlük devamsızlık olsun. Bu </a:t>
            </a:r>
            <a:r>
              <a:rPr lang="tr-TR" sz="1600" i="1" dirty="0" smtClean="0">
                <a:solidFill>
                  <a:srgbClr val="C00000"/>
                </a:solidFill>
              </a:rPr>
              <a:t>fiilin </a:t>
            </a:r>
            <a:r>
              <a:rPr lang="tr-TR" sz="1600" i="1" dirty="0">
                <a:solidFill>
                  <a:srgbClr val="C00000"/>
                </a:solidFill>
              </a:rPr>
              <a:t>karşılığı olarak aylıktan kesme cezası ile </a:t>
            </a:r>
            <a:r>
              <a:rPr lang="tr-TR" sz="1600" i="1" dirty="0" smtClean="0">
                <a:solidFill>
                  <a:srgbClr val="C00000"/>
                </a:solidFill>
              </a:rPr>
              <a:t>cezalandırıldığından, </a:t>
            </a:r>
            <a:r>
              <a:rPr lang="tr-TR" sz="1600" i="1" dirty="0">
                <a:solidFill>
                  <a:srgbClr val="C00000"/>
                </a:solidFill>
              </a:rPr>
              <a:t>bu cezanın özlük dosyasından silinme süresi 10 (on) yıldır. </a:t>
            </a:r>
            <a:r>
              <a:rPr lang="tr-TR" sz="1600" i="1" dirty="0" smtClean="0">
                <a:solidFill>
                  <a:srgbClr val="C00000"/>
                </a:solidFill>
              </a:rPr>
              <a:t>On </a:t>
            </a:r>
            <a:r>
              <a:rPr lang="tr-TR" sz="1600" i="1" dirty="0">
                <a:solidFill>
                  <a:srgbClr val="C00000"/>
                </a:solidFill>
              </a:rPr>
              <a:t>yıl geçmeden memur yine bir gün devamsızlık </a:t>
            </a:r>
            <a:r>
              <a:rPr lang="tr-TR" sz="1600" i="1" dirty="0" smtClean="0">
                <a:solidFill>
                  <a:srgbClr val="C00000"/>
                </a:solidFill>
              </a:rPr>
              <a:t>gösterdiğinde, </a:t>
            </a:r>
            <a:r>
              <a:rPr lang="tr-TR" sz="1600" i="1" dirty="0">
                <a:solidFill>
                  <a:srgbClr val="C00000"/>
                </a:solidFill>
              </a:rPr>
              <a:t>bu suçun karşılığı olarak yine aylıktan kesme cezası ile cezalandırılması gerekmekte iken tekerrür nedeniyle bir derece ağır olan kademe ilerlemesinin durdurulması cezası verilecektir. </a:t>
            </a:r>
            <a:endParaRPr lang="tr-TR" sz="1600" i="1" dirty="0" smtClean="0">
              <a:solidFill>
                <a:srgbClr val="C00000"/>
              </a:solidFill>
            </a:endParaRPr>
          </a:p>
          <a:p>
            <a:pPr marL="0" indent="0" algn="just">
              <a:lnSpc>
                <a:spcPct val="120000"/>
              </a:lnSpc>
              <a:buNone/>
            </a:pPr>
            <a:r>
              <a:rPr lang="tr-TR" sz="1600" i="1" dirty="0" smtClean="0">
                <a:solidFill>
                  <a:srgbClr val="C00000"/>
                </a:solidFill>
              </a:rPr>
              <a:t>Örneğimizde </a:t>
            </a:r>
            <a:r>
              <a:rPr lang="tr-TR" sz="1600" i="1" dirty="0">
                <a:solidFill>
                  <a:srgbClr val="C00000"/>
                </a:solidFill>
              </a:rPr>
              <a:t>disipline aykırı </a:t>
            </a:r>
            <a:r>
              <a:rPr lang="tr-TR" sz="1600" i="1" dirty="0" smtClean="0">
                <a:solidFill>
                  <a:srgbClr val="C00000"/>
                </a:solidFill>
              </a:rPr>
              <a:t>ikinci fiilin</a:t>
            </a:r>
            <a:r>
              <a:rPr lang="tr-TR" sz="1600" i="1" dirty="0">
                <a:solidFill>
                  <a:srgbClr val="C00000"/>
                </a:solidFill>
              </a:rPr>
              <a:t>, devamsızlık değil de görev sırasında amirine sözle saygısızlık etmek olduğunu farz edelim. Bu ikinci fiilin karşılığı da aylıktan kesmedir. Ancak birinci fiil devamsızlık iken ikinci disiplinsizlik farklı fiilden kaynaklanmıştır. Bu durumda ikinci fiil dolayısıyla memura yine aylıktan kesme cezası verilecek ve ancak üçüncü uygulama durumunda tekerrür uygulanacaktır.</a:t>
            </a:r>
            <a:endParaRPr lang="tr-TR" sz="1600" dirty="0">
              <a:solidFill>
                <a:srgbClr val="C00000"/>
              </a:solidFill>
            </a:endParaRPr>
          </a:p>
        </p:txBody>
      </p:sp>
    </p:spTree>
    <p:extLst>
      <p:ext uri="{BB962C8B-B14F-4D97-AF65-F5344CB8AC3E}">
        <p14:creationId xmlns:p14="http://schemas.microsoft.com/office/powerpoint/2010/main" val="246182868"/>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Geçmiş hizmetleri sırasındaki çalışmaları olumlu olan ve ödül veya başarı belgesi alan memurlar için verilecek cezalarda bir derece hafif olanı uygulanabilir.</a:t>
            </a:r>
            <a:r>
              <a:rPr lang="tr-TR" sz="1800" b="1" i="1" dirty="0"/>
              <a:t> </a:t>
            </a:r>
            <a:endParaRPr lang="tr-TR" sz="1800" b="1" i="1" dirty="0" smtClean="0"/>
          </a:p>
          <a:p>
            <a:pPr marL="0" indent="0" algn="just">
              <a:lnSpc>
                <a:spcPct val="120000"/>
              </a:lnSpc>
              <a:buNone/>
            </a:pPr>
            <a:r>
              <a:rPr lang="tr-TR" sz="1600" i="1" dirty="0">
                <a:solidFill>
                  <a:srgbClr val="C00000"/>
                </a:solidFill>
              </a:rPr>
              <a:t>*</a:t>
            </a:r>
            <a:r>
              <a:rPr lang="tr-TR" sz="1600" i="1" dirty="0" smtClean="0">
                <a:solidFill>
                  <a:srgbClr val="C00000"/>
                </a:solidFill>
              </a:rPr>
              <a:t>İyi </a:t>
            </a:r>
            <a:r>
              <a:rPr lang="tr-TR" sz="1600" i="1" dirty="0">
                <a:solidFill>
                  <a:srgbClr val="C00000"/>
                </a:solidFill>
              </a:rPr>
              <a:t>halden kaynaklı alt cezayı da asıl cezayı vermeye yetkili makam verir. Örneğin; kademe ilerlemesinin durdurulması cezasını gerektiren bir fiili işleyen kişiye, daha önce herhangi bir disiplin cezası almaması ve geçmiş hizmetlerinin iyi olması sebebiyle </a:t>
            </a:r>
            <a:r>
              <a:rPr lang="tr-TR" sz="1600" i="1" dirty="0" smtClean="0">
                <a:solidFill>
                  <a:srgbClr val="C00000"/>
                </a:solidFill>
              </a:rPr>
              <a:t>iyi hal hükmü </a:t>
            </a:r>
            <a:r>
              <a:rPr lang="tr-TR" sz="1600" i="1" dirty="0">
                <a:solidFill>
                  <a:srgbClr val="C00000"/>
                </a:solidFill>
              </a:rPr>
              <a:t>uygulanarak aylıktan kesme cezası ile tecziye edilmesi </a:t>
            </a:r>
            <a:r>
              <a:rPr lang="tr-TR" sz="1600" i="1" dirty="0" smtClean="0">
                <a:solidFill>
                  <a:srgbClr val="C00000"/>
                </a:solidFill>
              </a:rPr>
              <a:t>durumunda, </a:t>
            </a:r>
            <a:r>
              <a:rPr lang="tr-TR" sz="1600" i="1" dirty="0">
                <a:solidFill>
                  <a:srgbClr val="C00000"/>
                </a:solidFill>
              </a:rPr>
              <a:t>verilen asıl ceza disiplin kurulunun yetkisine girdiği için alt ceza verilse dahi yine karar disiplin kurulu tarafından verilmesi gerekmektedir</a:t>
            </a:r>
            <a:r>
              <a:rPr lang="tr-TR" sz="1600" i="1" dirty="0" smtClean="0">
                <a:solidFill>
                  <a:srgbClr val="C00000"/>
                </a:solidFill>
              </a:rPr>
              <a:t>.</a:t>
            </a:r>
            <a:endParaRPr lang="tr-TR" sz="1600" dirty="0">
              <a:solidFill>
                <a:srgbClr val="FF0000"/>
              </a:solidFill>
            </a:endParaRPr>
          </a:p>
        </p:txBody>
      </p:sp>
    </p:spTree>
    <p:extLst>
      <p:ext uri="{BB962C8B-B14F-4D97-AF65-F5344CB8AC3E}">
        <p14:creationId xmlns:p14="http://schemas.microsoft.com/office/powerpoint/2010/main" val="1839231093"/>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Yukarıda sayılan ve disiplin cezası verilmesini gerektiren fiil ve hallere nitelik ve ağırlıkları itibariyle benzer eylemlerde bulunanlara da aynı neviden disiplin cezaları </a:t>
            </a:r>
            <a:r>
              <a:rPr lang="tr-TR" sz="1800" dirty="0" smtClean="0"/>
              <a:t>verilir.</a:t>
            </a:r>
            <a:endParaRPr lang="tr-TR" sz="1800" b="1" i="1" dirty="0"/>
          </a:p>
          <a:p>
            <a:pPr marL="0" indent="0" algn="just">
              <a:lnSpc>
                <a:spcPct val="120000"/>
              </a:lnSpc>
              <a:buNone/>
            </a:pPr>
            <a:r>
              <a:rPr lang="tr-TR" sz="1600" i="1" dirty="0">
                <a:solidFill>
                  <a:srgbClr val="C00000"/>
                </a:solidFill>
              </a:rPr>
              <a:t>*</a:t>
            </a:r>
            <a:r>
              <a:rPr lang="tr-TR" sz="1600" i="1" dirty="0" smtClean="0">
                <a:solidFill>
                  <a:srgbClr val="C00000"/>
                </a:solidFill>
              </a:rPr>
              <a:t>Disiplin </a:t>
            </a:r>
            <a:r>
              <a:rPr lang="tr-TR" sz="1600" i="1" dirty="0">
                <a:solidFill>
                  <a:srgbClr val="C00000"/>
                </a:solidFill>
              </a:rPr>
              <a:t>suçu sayılacak davranışlar 657 sayılı Kanunda tek tek sayılmakla birlikte bazen kamu hizmetini aksatan, disiplini bozan ve kamu göreviyle bağdaşmayan ve suç sayılacak bir davranışın tam olarak karşılandığı bir tarif kanunda bulunmayabilir. Böyle bir durumda soruşturma yapılırken, gerçekleştirilen eyleme benzer bir tarifin 657 sayılı Kanunda olup olmadığına bakılarak, varsa işlenen fiile benzeyen bir suç ve karşılığı ceza soruşturulan hakkında uygulanacaktır. </a:t>
            </a:r>
            <a:r>
              <a:rPr lang="tr-TR" sz="1600" i="1" u="sng" dirty="0">
                <a:solidFill>
                  <a:srgbClr val="C00000"/>
                </a:solidFill>
              </a:rPr>
              <a:t>Ancak burada önemli olan husus, 657 sayılı Kanunda en azından benzeri bulunmayan bir davranış için ne olursa olsun zorlama yoluyla bir madde uygulanarak ceza verilemeyeceğidir</a:t>
            </a:r>
            <a:r>
              <a:rPr lang="tr-TR" sz="1600" i="1" u="sng" dirty="0" smtClean="0">
                <a:solidFill>
                  <a:srgbClr val="C00000"/>
                </a:solidFill>
              </a:rPr>
              <a:t>.</a:t>
            </a:r>
            <a:endParaRPr lang="tr-TR" sz="1600" u="sng" dirty="0">
              <a:solidFill>
                <a:srgbClr val="C00000"/>
              </a:solidFill>
            </a:endParaRPr>
          </a:p>
        </p:txBody>
      </p:sp>
    </p:spTree>
    <p:extLst>
      <p:ext uri="{BB962C8B-B14F-4D97-AF65-F5344CB8AC3E}">
        <p14:creationId xmlns:p14="http://schemas.microsoft.com/office/powerpoint/2010/main" val="1667841393"/>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Öğrenim durumları nedeniyle yükselebilecekleri kadroların son kademelerinde bulunan Devlet memurlarının, kademe ilerlemesinin durdurulması cezasının verilmesini gerektiren hallerde, brüt aylıklarının ¼’ü – ½’si kesilir ve tekerrüründe görevlerine son </a:t>
            </a:r>
            <a:r>
              <a:rPr lang="tr-TR" sz="1800" dirty="0" smtClean="0"/>
              <a:t>verilir.</a:t>
            </a:r>
          </a:p>
          <a:p>
            <a:pPr marL="0" indent="0" algn="just">
              <a:lnSpc>
                <a:spcPct val="120000"/>
              </a:lnSpc>
              <a:buNone/>
            </a:pPr>
            <a:r>
              <a:rPr lang="tr-TR" sz="1800" dirty="0" smtClean="0"/>
              <a:t>Yukarıda </a:t>
            </a:r>
            <a:r>
              <a:rPr lang="tr-TR" sz="1800" dirty="0"/>
              <a:t>yazılı disiplin kovuşturmasının yapılmış olması, fiilin genel hükümler kapsamına girmesi halinde, sanık hakkında ayrıca ceza kovuşturması açılmasına engel teşkil etmez</a:t>
            </a:r>
            <a:r>
              <a:rPr lang="tr-TR" sz="1800" dirty="0" smtClean="0"/>
              <a:t>.</a:t>
            </a:r>
            <a:endParaRPr lang="tr-TR" sz="1800" dirty="0"/>
          </a:p>
        </p:txBody>
      </p:sp>
    </p:spTree>
    <p:extLst>
      <p:ext uri="{BB962C8B-B14F-4D97-AF65-F5344CB8AC3E}">
        <p14:creationId xmlns:p14="http://schemas.microsoft.com/office/powerpoint/2010/main" val="142633689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Disiplin cezası vermeye yetkili amir ve </a:t>
            </a:r>
            <a:r>
              <a:rPr lang="tr-TR" sz="2000" b="1" dirty="0" smtClean="0"/>
              <a:t>kurullar:</a:t>
            </a:r>
            <a:br>
              <a:rPr lang="tr-TR" sz="2000" b="1" dirty="0" smtClean="0"/>
            </a:br>
            <a:r>
              <a:rPr lang="tr-TR" sz="2000" b="1" dirty="0" smtClean="0"/>
              <a:t>Madde 126</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u="sng" dirty="0"/>
              <a:t>Uyarma</a:t>
            </a:r>
            <a:r>
              <a:rPr lang="tr-TR" sz="1800" dirty="0"/>
              <a:t>, </a:t>
            </a:r>
            <a:r>
              <a:rPr lang="tr-TR" sz="1800" u="sng" dirty="0"/>
              <a:t>kınama</a:t>
            </a:r>
            <a:r>
              <a:rPr lang="tr-TR" sz="1800" dirty="0"/>
              <a:t> ve </a:t>
            </a:r>
            <a:r>
              <a:rPr lang="tr-TR" sz="1800" u="sng" dirty="0"/>
              <a:t>aylıktan kesme cezaları </a:t>
            </a:r>
            <a:r>
              <a:rPr lang="tr-TR" sz="1800" b="1" dirty="0"/>
              <a:t>disiplin amirleri tarafından</a:t>
            </a:r>
            <a:r>
              <a:rPr lang="tr-TR" sz="1800" dirty="0"/>
              <a:t>; </a:t>
            </a:r>
            <a:r>
              <a:rPr lang="tr-TR" sz="1800" u="sng" dirty="0"/>
              <a:t>kademe ilerlemesinin durdurulması cezası</a:t>
            </a:r>
            <a:r>
              <a:rPr lang="tr-TR" sz="1800" dirty="0"/>
              <a:t>, </a:t>
            </a:r>
            <a:r>
              <a:rPr lang="tr-TR" sz="1800" b="1" dirty="0"/>
              <a:t>memurun bağlı olduğu kurumdaki disiplin kurulunun kararı alındıktan sonra,  atamaya yetkili amirler</a:t>
            </a:r>
            <a:r>
              <a:rPr lang="tr-TR" sz="1800" dirty="0"/>
              <a:t>, il disiplin kurullarının kararlarına dayanan hallerde Valiler tarafından </a:t>
            </a:r>
            <a:r>
              <a:rPr lang="tr-TR" sz="1800" dirty="0" smtClean="0"/>
              <a:t>verilir.</a:t>
            </a:r>
          </a:p>
          <a:p>
            <a:pPr marL="0" indent="0" algn="just">
              <a:lnSpc>
                <a:spcPct val="120000"/>
              </a:lnSpc>
              <a:buNone/>
            </a:pPr>
            <a:r>
              <a:rPr lang="tr-TR" sz="1800" u="sng" dirty="0" smtClean="0"/>
              <a:t>Devlet </a:t>
            </a:r>
            <a:r>
              <a:rPr lang="tr-TR" sz="1800" u="sng" dirty="0"/>
              <a:t>memurluğundan çıkarma cezası amirlerin bu yoldaki isteği üzerine, memurun bağlı bulunduğu kurumun yüksek disiplin kurulu kararı ile </a:t>
            </a:r>
            <a:r>
              <a:rPr lang="tr-TR" sz="1800" u="sng" dirty="0" smtClean="0"/>
              <a:t>verilir</a:t>
            </a:r>
            <a:r>
              <a:rPr lang="tr-TR" sz="1800" dirty="0" smtClean="0"/>
              <a:t>.</a:t>
            </a:r>
          </a:p>
          <a:p>
            <a:pPr marL="0" indent="0" algn="just">
              <a:lnSpc>
                <a:spcPct val="120000"/>
              </a:lnSpc>
              <a:buNone/>
            </a:pPr>
            <a:r>
              <a:rPr lang="tr-TR" sz="1800" dirty="0" smtClean="0"/>
              <a:t>Disiplin </a:t>
            </a:r>
            <a:r>
              <a:rPr lang="tr-TR" sz="1800" dirty="0"/>
              <a:t>kurulu ve yüksek disiplin kurulunun ayrı bir ceza tayinine yetkisi yoktur, cezayı kabul veya reddeder. Ret halinde atamaya yetkili amirler 15 gün içinde başka bir disiplin cezası vermekte serbesttirler.</a:t>
            </a:r>
          </a:p>
        </p:txBody>
      </p:sp>
    </p:spTree>
    <p:extLst>
      <p:ext uri="{BB962C8B-B14F-4D97-AF65-F5344CB8AC3E}">
        <p14:creationId xmlns:p14="http://schemas.microsoft.com/office/powerpoint/2010/main" val="348098723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smtClean="0"/>
              <a:t>Zamanaşımı:</a:t>
            </a:r>
            <a:br>
              <a:rPr lang="tr-TR" sz="2000" b="1" dirty="0" smtClean="0"/>
            </a:br>
            <a:r>
              <a:rPr lang="tr-TR" sz="2000" b="1" dirty="0" smtClean="0"/>
              <a:t>Madde </a:t>
            </a:r>
            <a:r>
              <a:rPr lang="tr-TR" sz="2000" b="1" dirty="0"/>
              <a:t>127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Bu Kanunun 125 inci maddesinde sayılan fiil ve halleri işleyenler hakkında, bu fiil ve hallerin işlendiğinin </a:t>
            </a:r>
            <a:r>
              <a:rPr lang="tr-TR" sz="1800" b="1" u="sng" dirty="0"/>
              <a:t>öğrenildiği</a:t>
            </a:r>
            <a:r>
              <a:rPr lang="tr-TR" sz="1800" dirty="0"/>
              <a:t> tarihten </a:t>
            </a:r>
            <a:r>
              <a:rPr lang="tr-TR" sz="1800" dirty="0" smtClean="0"/>
              <a:t>itibaren;</a:t>
            </a:r>
          </a:p>
          <a:p>
            <a:pPr marL="0" indent="0" algn="just">
              <a:lnSpc>
                <a:spcPct val="120000"/>
              </a:lnSpc>
              <a:buNone/>
            </a:pPr>
            <a:r>
              <a:rPr lang="tr-TR" sz="1800" b="1" dirty="0" smtClean="0"/>
              <a:t>a)</a:t>
            </a:r>
            <a:r>
              <a:rPr lang="tr-TR" sz="1800" dirty="0" smtClean="0"/>
              <a:t> </a:t>
            </a:r>
            <a:r>
              <a:rPr lang="tr-TR" sz="1800" u="sng" dirty="0" smtClean="0"/>
              <a:t>Uyarma</a:t>
            </a:r>
            <a:r>
              <a:rPr lang="tr-TR" sz="1800" dirty="0"/>
              <a:t>, </a:t>
            </a:r>
            <a:r>
              <a:rPr lang="tr-TR" sz="1800" u="sng" dirty="0"/>
              <a:t>kınama</a:t>
            </a:r>
            <a:r>
              <a:rPr lang="tr-TR" sz="1800" dirty="0"/>
              <a:t>, </a:t>
            </a:r>
            <a:r>
              <a:rPr lang="tr-TR" sz="1800" u="sng" dirty="0"/>
              <a:t>aylıktan kesme</a:t>
            </a:r>
            <a:r>
              <a:rPr lang="tr-TR" sz="1800" dirty="0"/>
              <a:t> ve </a:t>
            </a:r>
            <a:r>
              <a:rPr lang="tr-TR" sz="1800" u="sng" dirty="0"/>
              <a:t>kademe ilerlemesinin durdurulması</a:t>
            </a:r>
            <a:r>
              <a:rPr lang="tr-TR" sz="1800" dirty="0"/>
              <a:t> cezalarında </a:t>
            </a:r>
            <a:r>
              <a:rPr lang="tr-TR" sz="1800" b="1" dirty="0"/>
              <a:t>bir ay</a:t>
            </a:r>
            <a:r>
              <a:rPr lang="tr-TR" sz="1800" dirty="0"/>
              <a:t> içinde disiplin </a:t>
            </a:r>
            <a:r>
              <a:rPr lang="tr-TR" sz="1800" dirty="0" smtClean="0"/>
              <a:t>soruşturmasına,</a:t>
            </a:r>
          </a:p>
          <a:p>
            <a:pPr marL="0" indent="0" algn="just">
              <a:lnSpc>
                <a:spcPct val="120000"/>
              </a:lnSpc>
              <a:buNone/>
            </a:pPr>
            <a:r>
              <a:rPr lang="tr-TR" sz="1800" b="1" dirty="0" smtClean="0"/>
              <a:t>b</a:t>
            </a:r>
            <a:r>
              <a:rPr lang="tr-TR" sz="1800" b="1" dirty="0"/>
              <a:t>)</a:t>
            </a:r>
            <a:r>
              <a:rPr lang="tr-TR" sz="1800" dirty="0"/>
              <a:t> </a:t>
            </a:r>
            <a:r>
              <a:rPr lang="tr-TR" sz="1800" u="sng" dirty="0"/>
              <a:t>Memurluktan çıkarma cezasında </a:t>
            </a:r>
            <a:r>
              <a:rPr lang="tr-TR" sz="1800" b="1" dirty="0"/>
              <a:t>altı ay </a:t>
            </a:r>
            <a:r>
              <a:rPr lang="tr-TR" sz="1800" dirty="0"/>
              <a:t>içinde disiplin </a:t>
            </a:r>
            <a:r>
              <a:rPr lang="tr-TR" sz="1800" dirty="0" smtClean="0"/>
              <a:t>kovuşturmasına,</a:t>
            </a:r>
          </a:p>
          <a:p>
            <a:pPr marL="0" indent="0" algn="just">
              <a:lnSpc>
                <a:spcPct val="120000"/>
              </a:lnSpc>
              <a:buNone/>
            </a:pPr>
            <a:r>
              <a:rPr lang="tr-TR" sz="1800" dirty="0" smtClean="0"/>
              <a:t>başlanmadığı </a:t>
            </a:r>
            <a:r>
              <a:rPr lang="tr-TR" sz="1800" dirty="0"/>
              <a:t>takdirde disiplin cezası verme yetkisi zamanaşımına uğrar.	</a:t>
            </a:r>
            <a:endParaRPr lang="tr-TR" sz="1800" dirty="0" smtClean="0"/>
          </a:p>
          <a:p>
            <a:pPr marL="0" indent="0" algn="just">
              <a:lnSpc>
                <a:spcPct val="120000"/>
              </a:lnSpc>
              <a:buNone/>
            </a:pPr>
            <a:r>
              <a:rPr lang="tr-TR" sz="1800" dirty="0" smtClean="0"/>
              <a:t>Disiplin </a:t>
            </a:r>
            <a:r>
              <a:rPr lang="tr-TR" sz="1800" dirty="0"/>
              <a:t>cezasını gerektiren fiil ve hallerin işlendiği tarihten itibaren nihayet </a:t>
            </a:r>
            <a:r>
              <a:rPr lang="tr-TR" sz="1800" b="1" dirty="0"/>
              <a:t>iki yıl </a:t>
            </a:r>
            <a:r>
              <a:rPr lang="tr-TR" sz="1800" dirty="0"/>
              <a:t>içinde disiplin cezası verilmediği takdirde ceza verme yetkisi zamanaşımına uğrar.</a:t>
            </a:r>
          </a:p>
          <a:p>
            <a:pPr marL="0" indent="0" algn="just">
              <a:lnSpc>
                <a:spcPct val="120000"/>
              </a:lnSpc>
              <a:buNone/>
            </a:pPr>
            <a:endParaRPr lang="tr-TR" sz="1800" dirty="0"/>
          </a:p>
        </p:txBody>
      </p:sp>
    </p:spTree>
    <p:extLst>
      <p:ext uri="{BB962C8B-B14F-4D97-AF65-F5344CB8AC3E}">
        <p14:creationId xmlns:p14="http://schemas.microsoft.com/office/powerpoint/2010/main" val="2339355262"/>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Karar </a:t>
            </a:r>
            <a:r>
              <a:rPr lang="tr-TR" sz="2000" b="1" dirty="0" smtClean="0"/>
              <a:t>süresi:</a:t>
            </a:r>
            <a:br>
              <a:rPr lang="tr-TR" sz="2000" b="1" dirty="0" smtClean="0"/>
            </a:br>
            <a:r>
              <a:rPr lang="tr-TR" sz="2000" b="1" dirty="0" smtClean="0"/>
              <a:t>Madde </a:t>
            </a:r>
            <a:r>
              <a:rPr lang="tr-TR" sz="2000" b="1" dirty="0"/>
              <a:t>128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Disiplin amirleri uyarma, kınama ve aylıktan kesme cezalarını soruşturmanın tamamlandığı günden itibaren </a:t>
            </a:r>
            <a:r>
              <a:rPr lang="tr-TR" sz="1800" b="1" i="1" dirty="0"/>
              <a:t>15 gün içinde </a:t>
            </a:r>
            <a:r>
              <a:rPr lang="tr-TR" sz="1800" dirty="0"/>
              <a:t>vermek </a:t>
            </a:r>
            <a:r>
              <a:rPr lang="tr-TR" sz="1800" dirty="0" smtClean="0"/>
              <a:t>zorundadırlar.</a:t>
            </a:r>
          </a:p>
          <a:p>
            <a:pPr marL="0" indent="0" algn="just">
              <a:lnSpc>
                <a:spcPct val="120000"/>
              </a:lnSpc>
              <a:buNone/>
            </a:pPr>
            <a:r>
              <a:rPr lang="tr-TR" sz="1800" dirty="0" smtClean="0"/>
              <a:t>Kademe </a:t>
            </a:r>
            <a:r>
              <a:rPr lang="tr-TR" sz="1800" dirty="0"/>
              <a:t>ilerlemesinin durdurulması cezasını gerektiren hallerde soruşturma dosyası, kararını bildirmek üzere </a:t>
            </a:r>
            <a:r>
              <a:rPr lang="tr-TR" sz="1800" b="1" i="1" dirty="0"/>
              <a:t>yetkili disiplin kuruluna 15 gün içinde tevdi edilir. Disiplin kurulu, dosyayı aldığı tarihten itibaren 30 gün içinde soruşturma evrakına göre kararını </a:t>
            </a:r>
            <a:r>
              <a:rPr lang="tr-TR" sz="1800" b="1" i="1" dirty="0" smtClean="0"/>
              <a:t>bildirir</a:t>
            </a:r>
            <a:r>
              <a:rPr lang="tr-TR" sz="1800" dirty="0" smtClean="0"/>
              <a:t>.</a:t>
            </a:r>
          </a:p>
          <a:p>
            <a:pPr marL="0" indent="0" algn="just">
              <a:lnSpc>
                <a:spcPct val="120000"/>
              </a:lnSpc>
              <a:buNone/>
            </a:pPr>
            <a:r>
              <a:rPr lang="tr-TR" sz="1800" dirty="0" smtClean="0"/>
              <a:t>Memurluktan </a:t>
            </a:r>
            <a:r>
              <a:rPr lang="tr-TR" sz="1800" dirty="0"/>
              <a:t>çıkarma cezası için disiplin amirleri tarafından yaptırılan soruşturmaya ait dosya, memurun bağlı bulunduğu kurumun yüksek disiplin kuruluna tevdiinden itibaren </a:t>
            </a:r>
            <a:r>
              <a:rPr lang="tr-TR" sz="1800" b="1" i="1" dirty="0"/>
              <a:t>azami altı ay </a:t>
            </a:r>
            <a:r>
              <a:rPr lang="tr-TR" sz="1800" b="1" i="1" dirty="0" smtClean="0"/>
              <a:t>içinde</a:t>
            </a:r>
            <a:r>
              <a:rPr lang="tr-TR" sz="1800" dirty="0" smtClean="0"/>
              <a:t>, </a:t>
            </a:r>
            <a:r>
              <a:rPr lang="tr-TR" sz="1800" dirty="0"/>
              <a:t>bu </a:t>
            </a:r>
            <a:r>
              <a:rPr lang="tr-TR" sz="1800" dirty="0" smtClean="0"/>
              <a:t>kurulca </a:t>
            </a:r>
            <a:r>
              <a:rPr lang="tr-TR" sz="1800" dirty="0"/>
              <a:t>karara bağlanır.</a:t>
            </a:r>
          </a:p>
          <a:p>
            <a:pPr marL="0" indent="0" algn="just">
              <a:lnSpc>
                <a:spcPct val="120000"/>
              </a:lnSpc>
              <a:buNone/>
            </a:pPr>
            <a:endParaRPr lang="tr-TR" sz="1800" dirty="0"/>
          </a:p>
        </p:txBody>
      </p:sp>
    </p:spTree>
    <p:extLst>
      <p:ext uri="{BB962C8B-B14F-4D97-AF65-F5344CB8AC3E}">
        <p14:creationId xmlns:p14="http://schemas.microsoft.com/office/powerpoint/2010/main" val="885314762"/>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Savunma </a:t>
            </a:r>
            <a:r>
              <a:rPr lang="tr-TR" sz="2000" b="1" dirty="0" smtClean="0"/>
              <a:t>hakkı:</a:t>
            </a:r>
            <a:br>
              <a:rPr lang="tr-TR" sz="2000" b="1" dirty="0" smtClean="0"/>
            </a:br>
            <a:r>
              <a:rPr lang="tr-TR" sz="2000" b="1" dirty="0" smtClean="0"/>
              <a:t>Madde </a:t>
            </a:r>
            <a:r>
              <a:rPr lang="tr-TR" sz="2000" b="1" dirty="0"/>
              <a:t>130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Devlet memuru hakkında savunması alınmadan disiplin cezası </a:t>
            </a:r>
            <a:r>
              <a:rPr lang="tr-TR" sz="1800" dirty="0" smtClean="0"/>
              <a:t>verilemez.</a:t>
            </a:r>
            <a:endParaRPr lang="tr-TR" sz="1800" dirty="0"/>
          </a:p>
          <a:p>
            <a:pPr marL="0" indent="0" algn="just">
              <a:lnSpc>
                <a:spcPct val="120000"/>
              </a:lnSpc>
              <a:buNone/>
            </a:pPr>
            <a:r>
              <a:rPr lang="tr-TR" sz="1800" dirty="0" smtClean="0"/>
              <a:t>Soruşturmayı </a:t>
            </a:r>
            <a:r>
              <a:rPr lang="tr-TR" sz="1800" dirty="0"/>
              <a:t>yapanın veya yetkili disiplin kurulunun </a:t>
            </a:r>
            <a:r>
              <a:rPr lang="tr-TR" sz="1800" b="1" dirty="0"/>
              <a:t>7 günden az olmamak üzere </a:t>
            </a:r>
            <a:r>
              <a:rPr lang="tr-TR" sz="1800" dirty="0"/>
              <a:t>verdiği süre içinde veya belirtilen bir tarihte savunmasını yapmayan memur, savunma hakkından vazgeçmiş sayılır.  </a:t>
            </a:r>
          </a:p>
          <a:p>
            <a:pPr marL="0" indent="0" algn="just">
              <a:lnSpc>
                <a:spcPct val="120000"/>
              </a:lnSpc>
              <a:buNone/>
            </a:pPr>
            <a:endParaRPr lang="tr-TR" sz="1800" dirty="0"/>
          </a:p>
        </p:txBody>
      </p:sp>
    </p:spTree>
    <p:extLst>
      <p:ext uri="{BB962C8B-B14F-4D97-AF65-F5344CB8AC3E}">
        <p14:creationId xmlns:p14="http://schemas.microsoft.com/office/powerpoint/2010/main" val="2814100109"/>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50659977"/>
              </p:ext>
            </p:extLst>
          </p:nvPr>
        </p:nvGraphicFramePr>
        <p:xfrm>
          <a:off x="467544" y="162880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132949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908720"/>
            <a:ext cx="8675039" cy="5688632"/>
          </a:xfrm>
        </p:spPr>
      </p:pic>
    </p:spTree>
    <p:extLst>
      <p:ext uri="{BB962C8B-B14F-4D97-AF65-F5344CB8AC3E}">
        <p14:creationId xmlns:p14="http://schemas.microsoft.com/office/powerpoint/2010/main" val="1691130029"/>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908720"/>
            <a:ext cx="8640960" cy="5756367"/>
          </a:xfrm>
        </p:spPr>
      </p:pic>
    </p:spTree>
    <p:extLst>
      <p:ext uri="{BB962C8B-B14F-4D97-AF65-F5344CB8AC3E}">
        <p14:creationId xmlns:p14="http://schemas.microsoft.com/office/powerpoint/2010/main" val="54424728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764704"/>
            <a:ext cx="8280920" cy="5616624"/>
          </a:xfrm>
        </p:spPr>
      </p:pic>
    </p:spTree>
    <p:extLst>
      <p:ext uri="{BB962C8B-B14F-4D97-AF65-F5344CB8AC3E}">
        <p14:creationId xmlns:p14="http://schemas.microsoft.com/office/powerpoint/2010/main" val="3240011340"/>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Cezai kovuşturma ile disiplin kovuşturmasının bir arada yürütülmesi:</a:t>
            </a:r>
            <a:r>
              <a:rPr lang="tr-TR" sz="2000" dirty="0"/>
              <a:t/>
            </a:r>
            <a:br>
              <a:rPr lang="tr-TR" sz="2000" dirty="0"/>
            </a:br>
            <a:r>
              <a:rPr lang="tr-TR" sz="2000" b="1" dirty="0"/>
              <a:t>Madde 131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Aynı olaydan dolayı memur hakkında ceza mahkemesinde kovuşturmaya başlanmış olması, disiplin kovuşturmasını </a:t>
            </a:r>
            <a:r>
              <a:rPr lang="tr-TR" sz="1800" dirty="0" smtClean="0"/>
              <a:t>geciktiremez.</a:t>
            </a:r>
          </a:p>
          <a:p>
            <a:pPr marL="0" indent="0" algn="just">
              <a:lnSpc>
                <a:spcPct val="120000"/>
              </a:lnSpc>
              <a:buNone/>
            </a:pPr>
            <a:r>
              <a:rPr lang="tr-TR" sz="1800" dirty="0" smtClean="0"/>
              <a:t>Memurun </a:t>
            </a:r>
            <a:r>
              <a:rPr lang="tr-TR" sz="1800" dirty="0"/>
              <a:t>ceza kanununa göre mahkûm olması veya olmaması halleri, ayrıca disiplin cezasının uygulanmasına engel olamaz</a:t>
            </a:r>
            <a:r>
              <a:rPr lang="tr-TR" sz="1800" dirty="0" smtClean="0"/>
              <a:t>.</a:t>
            </a:r>
          </a:p>
          <a:p>
            <a:pPr marL="0" indent="0" algn="just">
              <a:lnSpc>
                <a:spcPct val="120000"/>
              </a:lnSpc>
              <a:buNone/>
            </a:pPr>
            <a:r>
              <a:rPr lang="tr-TR" sz="1800" i="1" dirty="0" smtClean="0">
                <a:solidFill>
                  <a:srgbClr val="C00000"/>
                </a:solidFill>
              </a:rPr>
              <a:t>*Ceza </a:t>
            </a:r>
            <a:r>
              <a:rPr lang="tr-TR" sz="1800" i="1" dirty="0">
                <a:solidFill>
                  <a:srgbClr val="C00000"/>
                </a:solidFill>
              </a:rPr>
              <a:t>soruşturmasında elde edilen </a:t>
            </a:r>
            <a:r>
              <a:rPr lang="tr-TR" sz="1800" i="1" dirty="0" smtClean="0">
                <a:solidFill>
                  <a:srgbClr val="C00000"/>
                </a:solidFill>
              </a:rPr>
              <a:t>deliller, </a:t>
            </a:r>
            <a:r>
              <a:rPr lang="tr-TR" sz="1800" i="1" dirty="0">
                <a:solidFill>
                  <a:srgbClr val="C00000"/>
                </a:solidFill>
              </a:rPr>
              <a:t>disiplin soruşturmasına da dayanak </a:t>
            </a:r>
            <a:r>
              <a:rPr lang="tr-TR" sz="1800" i="1" dirty="0" smtClean="0">
                <a:solidFill>
                  <a:srgbClr val="C00000"/>
                </a:solidFill>
              </a:rPr>
              <a:t>oluşturabilir. Ne </a:t>
            </a:r>
            <a:r>
              <a:rPr lang="tr-TR" sz="1800" i="1" dirty="0">
                <a:solidFill>
                  <a:srgbClr val="C00000"/>
                </a:solidFill>
              </a:rPr>
              <a:t>var ki, ceza soruşturmasında savcılık veya mahkeme tarafından  alınmış olan savunma, disiplin soruşturmasındaki savunma yerine geçmez. Disiplin soruşturması, adli soruşturmadan ayrı bir soruşturma türü olduğundan disiplin soruşturması kapsamında, </a:t>
            </a:r>
            <a:r>
              <a:rPr lang="tr-TR" sz="1800" i="1" dirty="0" smtClean="0">
                <a:solidFill>
                  <a:srgbClr val="C00000"/>
                </a:solidFill>
              </a:rPr>
              <a:t>ayrı </a:t>
            </a:r>
            <a:r>
              <a:rPr lang="tr-TR" sz="1800" i="1" dirty="0">
                <a:solidFill>
                  <a:srgbClr val="C00000"/>
                </a:solidFill>
              </a:rPr>
              <a:t>savunma alınmalıdır.</a:t>
            </a:r>
            <a:endParaRPr lang="tr-TR" sz="1800" dirty="0">
              <a:solidFill>
                <a:srgbClr val="C00000"/>
              </a:solidFill>
            </a:endParaRPr>
          </a:p>
          <a:p>
            <a:pPr marL="0" indent="0" algn="just">
              <a:lnSpc>
                <a:spcPct val="120000"/>
              </a:lnSpc>
              <a:buNone/>
            </a:pPr>
            <a:endParaRPr lang="tr-TR" sz="1800" b="1" i="1" dirty="0" smtClean="0"/>
          </a:p>
        </p:txBody>
      </p:sp>
    </p:spTree>
    <p:extLst>
      <p:ext uri="{BB962C8B-B14F-4D97-AF65-F5344CB8AC3E}">
        <p14:creationId xmlns:p14="http://schemas.microsoft.com/office/powerpoint/2010/main" val="261351873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smtClean="0"/>
              <a:t>Uygulama:</a:t>
            </a:r>
            <a:br>
              <a:rPr lang="tr-TR" sz="2000" b="1" dirty="0" smtClean="0"/>
            </a:br>
            <a:r>
              <a:rPr lang="tr-TR" sz="2000" b="1" dirty="0" smtClean="0"/>
              <a:t>Madde </a:t>
            </a:r>
            <a:r>
              <a:rPr lang="tr-TR" sz="2000" b="1" dirty="0"/>
              <a:t>132</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Disiplin cezaları verildiği tarihten itibaren hüküm ifade eder ve derhal </a:t>
            </a:r>
            <a:r>
              <a:rPr lang="tr-TR" sz="1800" dirty="0" smtClean="0"/>
              <a:t>uygulanır.</a:t>
            </a:r>
            <a:endParaRPr lang="tr-TR" sz="1800" b="1" dirty="0"/>
          </a:p>
          <a:p>
            <a:pPr marL="0" indent="0" algn="just">
              <a:lnSpc>
                <a:spcPct val="120000"/>
              </a:lnSpc>
              <a:buNone/>
            </a:pPr>
            <a:r>
              <a:rPr lang="tr-TR" sz="1800" dirty="0" smtClean="0"/>
              <a:t>Aylıktan </a:t>
            </a:r>
            <a:r>
              <a:rPr lang="tr-TR" sz="1800" dirty="0"/>
              <a:t>kesme cezası, cezanın veriliş tarihini takip eden aybaşında </a:t>
            </a:r>
            <a:r>
              <a:rPr lang="tr-TR" sz="1800" dirty="0" smtClean="0"/>
              <a:t>uygulanır.</a:t>
            </a:r>
            <a:endParaRPr lang="tr-TR" sz="1800" b="1" dirty="0"/>
          </a:p>
          <a:p>
            <a:pPr marL="0" indent="0" algn="just">
              <a:lnSpc>
                <a:spcPct val="120000"/>
              </a:lnSpc>
              <a:buNone/>
            </a:pPr>
            <a:r>
              <a:rPr lang="tr-TR" sz="1800" dirty="0" smtClean="0"/>
              <a:t>Verilen </a:t>
            </a:r>
            <a:r>
              <a:rPr lang="tr-TR" sz="1800" dirty="0"/>
              <a:t>disiplin cezaları üst disiplin amirine, Devlet memurluğundan çıkarma cezası ayrıca Devlet Personel Başkanlığına </a:t>
            </a:r>
            <a:r>
              <a:rPr lang="tr-TR" sz="1800" dirty="0" smtClean="0"/>
              <a:t>bildirilir.</a:t>
            </a:r>
          </a:p>
          <a:p>
            <a:pPr marL="0" indent="0" algn="just">
              <a:lnSpc>
                <a:spcPct val="120000"/>
              </a:lnSpc>
              <a:buNone/>
            </a:pPr>
            <a:r>
              <a:rPr lang="tr-TR" sz="1800" i="1" dirty="0">
                <a:solidFill>
                  <a:srgbClr val="C00000"/>
                </a:solidFill>
              </a:rPr>
              <a:t>*</a:t>
            </a:r>
            <a:r>
              <a:rPr lang="tr-TR" sz="1800" i="1" dirty="0" smtClean="0">
                <a:solidFill>
                  <a:srgbClr val="C00000"/>
                </a:solidFill>
              </a:rPr>
              <a:t>Disiplin </a:t>
            </a:r>
            <a:r>
              <a:rPr lang="tr-TR" sz="1800" i="1" dirty="0">
                <a:solidFill>
                  <a:srgbClr val="C00000"/>
                </a:solidFill>
              </a:rPr>
              <a:t>cezasının tebliğine ilişkin yazıda itiraz usul ve süresi açıkça belirtilir. Disiplin soruşturması neticesinde tesis edilen </a:t>
            </a:r>
            <a:r>
              <a:rPr lang="tr-TR" sz="1800" i="1" dirty="0" smtClean="0">
                <a:solidFill>
                  <a:srgbClr val="C00000"/>
                </a:solidFill>
              </a:rPr>
              <a:t>cezanın, soruşturulan kişiye bildirildiği </a:t>
            </a:r>
            <a:r>
              <a:rPr lang="tr-TR" sz="1800" i="1" dirty="0">
                <a:solidFill>
                  <a:srgbClr val="C00000"/>
                </a:solidFill>
              </a:rPr>
              <a:t>yazıda, itiraz usul ve süresi açıkça belirtilmelidir. Örneğin; disiplin soruşturması sonucu uyarma cezası tesis edilmiş ise, disiplin cezasını bildiren yazıda </a:t>
            </a:r>
            <a:r>
              <a:rPr lang="tr-TR" sz="1800" i="1" dirty="0" smtClean="0">
                <a:solidFill>
                  <a:srgbClr val="C00000"/>
                </a:solidFill>
              </a:rPr>
              <a:t>Disiplin </a:t>
            </a:r>
            <a:r>
              <a:rPr lang="tr-TR" sz="1800" i="1" dirty="0">
                <a:solidFill>
                  <a:srgbClr val="C00000"/>
                </a:solidFill>
              </a:rPr>
              <a:t>Kuruluna yedi gün içerisinde itiraz ve idari yargıda atmış gün içerisinde dava hakkınız bulunmaktadır ibaresi de yazılmalıdır. </a:t>
            </a:r>
            <a:endParaRPr lang="tr-TR" sz="1800" dirty="0">
              <a:solidFill>
                <a:srgbClr val="C00000"/>
              </a:solidFill>
            </a:endParaRPr>
          </a:p>
        </p:txBody>
      </p:sp>
    </p:spTree>
    <p:extLst>
      <p:ext uri="{BB962C8B-B14F-4D97-AF65-F5344CB8AC3E}">
        <p14:creationId xmlns:p14="http://schemas.microsoft.com/office/powerpoint/2010/main" val="359656108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980728"/>
            <a:ext cx="8208912" cy="5544616"/>
          </a:xfrm>
        </p:spPr>
      </p:pic>
    </p:spTree>
    <p:extLst>
      <p:ext uri="{BB962C8B-B14F-4D97-AF65-F5344CB8AC3E}">
        <p14:creationId xmlns:p14="http://schemas.microsoft.com/office/powerpoint/2010/main" val="3773984868"/>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Aylıktan kesme cezası ile tecziye edilenler </a:t>
            </a:r>
            <a:r>
              <a:rPr lang="tr-TR" sz="1800" b="1" i="1" dirty="0"/>
              <a:t>5 yıl</a:t>
            </a:r>
            <a:r>
              <a:rPr lang="tr-TR" sz="1800" dirty="0"/>
              <a:t>, kademe ilerlemesinin durdurulması cezası ile tecziye edilenler </a:t>
            </a:r>
            <a:r>
              <a:rPr lang="tr-TR" sz="1800" b="1" i="1" dirty="0"/>
              <a:t>10 yıl </a:t>
            </a:r>
            <a:r>
              <a:rPr lang="tr-TR" sz="1800" dirty="0"/>
              <a:t>boyunca daire başkanı kadrolarına, daire başkanı kadrosunun dengi ve daha üstü kadrolara, bölge ve il teşkilatlarının en üst yönetici kadrolarına, düzenleyici ve denetleyici kurumların başkanlık ve üyeliklerine, vali ve büyükelçi kadrolarına atanamazlar.</a:t>
            </a:r>
          </a:p>
        </p:txBody>
      </p:sp>
    </p:spTree>
    <p:extLst>
      <p:ext uri="{BB962C8B-B14F-4D97-AF65-F5344CB8AC3E}">
        <p14:creationId xmlns:p14="http://schemas.microsoft.com/office/powerpoint/2010/main" val="3218196638"/>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Disiplin cezalarının bir süre sonra özlük dosyasından silinmesi:		                       Madde 133 </a:t>
            </a:r>
            <a:endParaRPr lang="tr-TR" sz="2000" dirty="0"/>
          </a:p>
        </p:txBody>
      </p:sp>
      <p:sp>
        <p:nvSpPr>
          <p:cNvPr id="3" name="İçerik Yer Tutucusu 2"/>
          <p:cNvSpPr>
            <a:spLocks noGrp="1"/>
          </p:cNvSpPr>
          <p:nvPr>
            <p:ph idx="1"/>
          </p:nvPr>
        </p:nvSpPr>
        <p:spPr/>
        <p:txBody>
          <a:bodyPr>
            <a:normAutofit/>
          </a:bodyPr>
          <a:lstStyle/>
          <a:p>
            <a:pPr marL="0" indent="0" algn="just">
              <a:buNone/>
            </a:pPr>
            <a:r>
              <a:rPr lang="tr-TR" sz="1800" dirty="0"/>
              <a:t>Disiplin cezaları memurun özlük dosyasına işlenir. Devlet memurluğundan çıkarma cezasından başka bir disiplin cezasına çarptırılmış olan memur </a:t>
            </a:r>
            <a:r>
              <a:rPr lang="tr-TR" sz="1800" u="sng" dirty="0"/>
              <a:t>uyarma ve kınama cezalarının uygulanmasından 5 sene, diğer cezaların uygulanmasından 10 sene</a:t>
            </a:r>
            <a:r>
              <a:rPr lang="tr-TR" sz="1800" b="1" u="sng" dirty="0"/>
              <a:t> </a:t>
            </a:r>
            <a:r>
              <a:rPr lang="tr-TR" sz="1800" u="sng" dirty="0"/>
              <a:t>sonra atamaya yetkili amire başvurarak, verilmiş olan cezalarının özlük dosyasından silinmesini </a:t>
            </a:r>
            <a:r>
              <a:rPr lang="tr-TR" sz="1800" u="sng" dirty="0" smtClean="0"/>
              <a:t>isteyebilir.</a:t>
            </a:r>
            <a:endParaRPr lang="tr-TR" sz="1800" b="1" u="sng" dirty="0"/>
          </a:p>
          <a:p>
            <a:pPr marL="0" indent="0" algn="just">
              <a:buNone/>
            </a:pPr>
            <a:r>
              <a:rPr lang="tr-TR" sz="1800" dirty="0" smtClean="0"/>
              <a:t>Memurun</a:t>
            </a:r>
            <a:r>
              <a:rPr lang="tr-TR" sz="1800" dirty="0"/>
              <a:t>, yukarıda yazılan süreler içerisindeki davranışları, bu isteğini haklı kılacak nitelikte görülürse, isteğinin yerine getirilmesine karar verilerek bu karar özlük dosyasına </a:t>
            </a:r>
            <a:r>
              <a:rPr lang="tr-TR" sz="1800" dirty="0" smtClean="0"/>
              <a:t>işlenir.</a:t>
            </a:r>
          </a:p>
          <a:p>
            <a:pPr marL="0" indent="0" algn="just">
              <a:buNone/>
            </a:pPr>
            <a:r>
              <a:rPr lang="tr-TR" sz="1800" dirty="0" smtClean="0"/>
              <a:t>Kademe </a:t>
            </a:r>
            <a:r>
              <a:rPr lang="tr-TR" sz="1800" dirty="0"/>
              <a:t>ilerlemesinin durdurulması cezasının özlük dosyasından çıkarılmasında disiplin kurulunun mütalaası alındıktan sonra yukarıdaki fıkra hükmü uygulanır.</a:t>
            </a:r>
          </a:p>
          <a:p>
            <a:pPr marL="0" indent="0" algn="just">
              <a:buNone/>
            </a:pPr>
            <a:endParaRPr lang="tr-TR" sz="1800" dirty="0"/>
          </a:p>
        </p:txBody>
      </p:sp>
    </p:spTree>
    <p:extLst>
      <p:ext uri="{BB962C8B-B14F-4D97-AF65-F5344CB8AC3E}">
        <p14:creationId xmlns:p14="http://schemas.microsoft.com/office/powerpoint/2010/main" val="3301221738"/>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smtClean="0"/>
              <a:t>İtiraz:</a:t>
            </a:r>
            <a:br>
              <a:rPr lang="tr-TR" sz="2000" b="1" dirty="0" smtClean="0"/>
            </a:br>
            <a:r>
              <a:rPr lang="tr-TR" sz="2000" b="1" dirty="0" smtClean="0"/>
              <a:t>Madde </a:t>
            </a:r>
            <a:r>
              <a:rPr lang="tr-TR" sz="2000" b="1" dirty="0"/>
              <a:t>135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u="sng" dirty="0"/>
              <a:t>Disiplin amirleri tarafından verilen uyarma, kınama ve aylıktan kesme cezalarına karşı disiplin kuruluna, kademe ilerlemesinin durdurulması cezasına karşı yüksek disiplin kuruluna itiraz </a:t>
            </a:r>
            <a:r>
              <a:rPr lang="tr-TR" sz="1800" u="sng" dirty="0" smtClean="0"/>
              <a:t>edilebilir.</a:t>
            </a:r>
          </a:p>
          <a:p>
            <a:pPr marL="0" indent="0" algn="just">
              <a:lnSpc>
                <a:spcPct val="120000"/>
              </a:lnSpc>
              <a:buNone/>
            </a:pPr>
            <a:r>
              <a:rPr lang="tr-TR" sz="1800" dirty="0" smtClean="0"/>
              <a:t>İtirazda </a:t>
            </a:r>
            <a:r>
              <a:rPr lang="tr-TR" sz="1800" dirty="0"/>
              <a:t>süre, kararın ilgiliye tebliği tarihinden itibaren </a:t>
            </a:r>
            <a:r>
              <a:rPr lang="tr-TR" sz="1800" b="1" dirty="0"/>
              <a:t>yedi gündür</a:t>
            </a:r>
            <a:r>
              <a:rPr lang="tr-TR" sz="1800" dirty="0"/>
              <a:t>. Süresi içinde itiraz edilmeyen disiplin cezaları </a:t>
            </a:r>
            <a:r>
              <a:rPr lang="tr-TR" sz="1800" dirty="0" smtClean="0"/>
              <a:t>kesinleşir</a:t>
            </a:r>
            <a:r>
              <a:rPr lang="tr-TR" sz="1800" b="1" dirty="0" smtClean="0"/>
              <a:t>.</a:t>
            </a:r>
          </a:p>
          <a:p>
            <a:pPr marL="0" indent="0" algn="just">
              <a:lnSpc>
                <a:spcPct val="120000"/>
              </a:lnSpc>
              <a:buNone/>
            </a:pPr>
            <a:r>
              <a:rPr lang="tr-TR" sz="1800" dirty="0" smtClean="0"/>
              <a:t>İtiraz </a:t>
            </a:r>
            <a:r>
              <a:rPr lang="tr-TR" sz="1800" dirty="0"/>
              <a:t>mercileri, itiraz dilekçesi ile karar ve eklerinin kendilerine intikalinden itibaren </a:t>
            </a:r>
            <a:r>
              <a:rPr lang="tr-TR" sz="1800" b="1" dirty="0"/>
              <a:t>otuz gün </a:t>
            </a:r>
            <a:r>
              <a:rPr lang="tr-TR" sz="1800" dirty="0"/>
              <a:t>içinde kararlarını vermek </a:t>
            </a:r>
            <a:r>
              <a:rPr lang="tr-TR" sz="1800" dirty="0" smtClean="0"/>
              <a:t>zorundadır.</a:t>
            </a:r>
          </a:p>
          <a:p>
            <a:pPr marL="0" indent="0" algn="just">
              <a:lnSpc>
                <a:spcPct val="120000"/>
              </a:lnSpc>
              <a:buNone/>
            </a:pPr>
            <a:r>
              <a:rPr lang="tr-TR" sz="1800" dirty="0" smtClean="0"/>
              <a:t>İtirazın </a:t>
            </a:r>
            <a:r>
              <a:rPr lang="tr-TR" sz="1800" dirty="0"/>
              <a:t>kabulü hâlinde, disiplin amirleri kararı gözden geçirerek verilen cezayı hafifletebilir veya tamamen </a:t>
            </a:r>
            <a:r>
              <a:rPr lang="tr-TR" sz="1800" dirty="0" smtClean="0"/>
              <a:t>kaldırabilirler.</a:t>
            </a:r>
          </a:p>
          <a:p>
            <a:pPr marL="0" indent="0" algn="just">
              <a:lnSpc>
                <a:spcPct val="120000"/>
              </a:lnSpc>
              <a:buNone/>
            </a:pPr>
            <a:r>
              <a:rPr lang="tr-TR" sz="1800" dirty="0" smtClean="0"/>
              <a:t>Disiplin </a:t>
            </a:r>
            <a:r>
              <a:rPr lang="tr-TR" sz="1800" dirty="0"/>
              <a:t>cezalarına karşı idari yargı yoluna başvurulabilir.</a:t>
            </a:r>
          </a:p>
          <a:p>
            <a:pPr marL="0" indent="0" algn="just">
              <a:lnSpc>
                <a:spcPct val="120000"/>
              </a:lnSpc>
              <a:buNone/>
            </a:pPr>
            <a:endParaRPr lang="tr-TR" sz="1800" dirty="0"/>
          </a:p>
        </p:txBody>
      </p:sp>
    </p:spTree>
    <p:extLst>
      <p:ext uri="{BB962C8B-B14F-4D97-AF65-F5344CB8AC3E}">
        <p14:creationId xmlns:p14="http://schemas.microsoft.com/office/powerpoint/2010/main" val="175653497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836712"/>
            <a:ext cx="8352928" cy="5616624"/>
          </a:xfrm>
        </p:spPr>
      </p:pic>
    </p:spTree>
    <p:extLst>
      <p:ext uri="{BB962C8B-B14F-4D97-AF65-F5344CB8AC3E}">
        <p14:creationId xmlns:p14="http://schemas.microsoft.com/office/powerpoint/2010/main" val="110196780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812568354"/>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35579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764704"/>
            <a:ext cx="8280920" cy="5904656"/>
          </a:xfrm>
        </p:spPr>
      </p:pic>
    </p:spTree>
    <p:extLst>
      <p:ext uri="{BB962C8B-B14F-4D97-AF65-F5344CB8AC3E}">
        <p14:creationId xmlns:p14="http://schemas.microsoft.com/office/powerpoint/2010/main" val="311825731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764704"/>
            <a:ext cx="8208912" cy="5688632"/>
          </a:xfrm>
        </p:spPr>
      </p:pic>
    </p:spTree>
    <p:extLst>
      <p:ext uri="{BB962C8B-B14F-4D97-AF65-F5344CB8AC3E}">
        <p14:creationId xmlns:p14="http://schemas.microsoft.com/office/powerpoint/2010/main" val="231903759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Görevden </a:t>
            </a:r>
            <a:r>
              <a:rPr lang="tr-TR" sz="2000" b="1" dirty="0" smtClean="0"/>
              <a:t>uzaklaştırma:</a:t>
            </a:r>
            <a:br>
              <a:rPr lang="tr-TR" sz="2000" b="1" dirty="0" smtClean="0"/>
            </a:br>
            <a:r>
              <a:rPr lang="tr-TR" sz="2000" b="1" dirty="0" smtClean="0"/>
              <a:t>Madde </a:t>
            </a:r>
            <a:r>
              <a:rPr lang="tr-TR" sz="2000" b="1" dirty="0"/>
              <a:t>137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Görevden uzaklaştırma, Devlet kamu hizmetlerinin gerektirdiği hallerde, görevi başında kalmasında sakınca görülecek Devlet memurları hakkında alınan </a:t>
            </a:r>
            <a:r>
              <a:rPr lang="tr-TR" sz="1800" u="sng" dirty="0"/>
              <a:t>ihtiyati bir </a:t>
            </a:r>
            <a:r>
              <a:rPr lang="tr-TR" sz="1800" u="sng" dirty="0" smtClean="0"/>
              <a:t>tedbirdir.</a:t>
            </a:r>
          </a:p>
          <a:p>
            <a:pPr marL="0" indent="0" algn="just">
              <a:lnSpc>
                <a:spcPct val="120000"/>
              </a:lnSpc>
              <a:buNone/>
            </a:pPr>
            <a:r>
              <a:rPr lang="tr-TR" sz="1800" dirty="0" smtClean="0"/>
              <a:t>Görevden </a:t>
            </a:r>
            <a:r>
              <a:rPr lang="tr-TR" sz="1800" dirty="0"/>
              <a:t>uzaklaştırma tedbiri, soruşturmanın herhangi bir safhasında da alınabilir.</a:t>
            </a:r>
          </a:p>
          <a:p>
            <a:pPr marL="0" indent="0" algn="just">
              <a:lnSpc>
                <a:spcPct val="120000"/>
              </a:lnSpc>
              <a:buNone/>
            </a:pPr>
            <a:endParaRPr lang="tr-TR" sz="1800" dirty="0"/>
          </a:p>
        </p:txBody>
      </p:sp>
    </p:spTree>
    <p:extLst>
      <p:ext uri="{BB962C8B-B14F-4D97-AF65-F5344CB8AC3E}">
        <p14:creationId xmlns:p14="http://schemas.microsoft.com/office/powerpoint/2010/main" val="1013684436"/>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smtClean="0"/>
              <a:t>Yetkililer:</a:t>
            </a:r>
            <a:br>
              <a:rPr lang="tr-TR" sz="2000" b="1" dirty="0" smtClean="0"/>
            </a:br>
            <a:r>
              <a:rPr lang="tr-TR" sz="2000" b="1" dirty="0" smtClean="0"/>
              <a:t>Madde </a:t>
            </a:r>
            <a:r>
              <a:rPr lang="tr-TR" sz="2000" b="1" dirty="0"/>
              <a:t>138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Görevden uzaklaştırmaya yetkililer </a:t>
            </a:r>
            <a:r>
              <a:rPr lang="tr-TR" sz="1800" dirty="0" smtClean="0"/>
              <a:t>şunlardır.</a:t>
            </a:r>
          </a:p>
          <a:p>
            <a:pPr marL="0" indent="0" algn="just">
              <a:lnSpc>
                <a:spcPct val="120000"/>
              </a:lnSpc>
              <a:buNone/>
            </a:pPr>
            <a:r>
              <a:rPr lang="tr-TR" sz="1800" b="1" dirty="0" smtClean="0"/>
              <a:t>a)</a:t>
            </a:r>
            <a:r>
              <a:rPr lang="tr-TR" sz="1800" dirty="0" smtClean="0"/>
              <a:t> Atamaya </a:t>
            </a:r>
            <a:r>
              <a:rPr lang="tr-TR" sz="1800" dirty="0"/>
              <a:t>yetkili </a:t>
            </a:r>
            <a:r>
              <a:rPr lang="tr-TR" sz="1800" dirty="0" smtClean="0"/>
              <a:t>amirler;</a:t>
            </a:r>
          </a:p>
          <a:p>
            <a:pPr marL="0" indent="0" algn="just">
              <a:lnSpc>
                <a:spcPct val="120000"/>
              </a:lnSpc>
              <a:buNone/>
            </a:pPr>
            <a:r>
              <a:rPr lang="tr-TR" sz="1800" b="1" dirty="0" smtClean="0"/>
              <a:t>b</a:t>
            </a:r>
            <a:r>
              <a:rPr lang="tr-TR" sz="1800" b="1" dirty="0"/>
              <a:t>)</a:t>
            </a:r>
            <a:r>
              <a:rPr lang="tr-TR" sz="1800" dirty="0"/>
              <a:t> Bakanlık ve genel müdürlük </a:t>
            </a:r>
            <a:r>
              <a:rPr lang="tr-TR" sz="1800" dirty="0" smtClean="0"/>
              <a:t>müfettişleri;</a:t>
            </a:r>
          </a:p>
          <a:p>
            <a:pPr marL="0" indent="0" algn="just">
              <a:lnSpc>
                <a:spcPct val="120000"/>
              </a:lnSpc>
              <a:buNone/>
            </a:pPr>
            <a:r>
              <a:rPr lang="tr-TR" sz="1800" b="1" dirty="0" smtClean="0"/>
              <a:t>c</a:t>
            </a:r>
            <a:r>
              <a:rPr lang="tr-TR" sz="1800" b="1" dirty="0"/>
              <a:t>)</a:t>
            </a:r>
            <a:r>
              <a:rPr lang="tr-TR" sz="1800" dirty="0"/>
              <a:t> İllerde </a:t>
            </a:r>
            <a:r>
              <a:rPr lang="tr-TR" sz="1800" dirty="0" smtClean="0"/>
              <a:t>valiler;</a:t>
            </a:r>
          </a:p>
          <a:p>
            <a:pPr marL="0" indent="0" algn="just">
              <a:lnSpc>
                <a:spcPct val="120000"/>
              </a:lnSpc>
              <a:buNone/>
            </a:pPr>
            <a:r>
              <a:rPr lang="tr-TR" sz="1800" b="1" dirty="0" smtClean="0"/>
              <a:t>ç</a:t>
            </a:r>
            <a:r>
              <a:rPr lang="tr-TR" sz="1800" b="1" dirty="0"/>
              <a:t>)</a:t>
            </a:r>
            <a:r>
              <a:rPr lang="tr-TR" sz="1800" dirty="0"/>
              <a:t> İlçelerde kaymakamlar (İlçe idare şube başkanları hakkında valinin muvafakati şarttır</a:t>
            </a:r>
            <a:r>
              <a:rPr lang="tr-TR" sz="1800" dirty="0" smtClean="0"/>
              <a:t>.)</a:t>
            </a:r>
          </a:p>
          <a:p>
            <a:pPr marL="0" indent="0" algn="just">
              <a:lnSpc>
                <a:spcPct val="120000"/>
              </a:lnSpc>
              <a:buNone/>
            </a:pPr>
            <a:r>
              <a:rPr lang="tr-TR" sz="1800" dirty="0" smtClean="0"/>
              <a:t>Valiler </a:t>
            </a:r>
            <a:r>
              <a:rPr lang="tr-TR" sz="1800" dirty="0"/>
              <a:t>ve kaymakamlar tarafından alınan görevden uzaklaştırma tedbiri, memurun kurumuna derhal bildirilir.</a:t>
            </a:r>
          </a:p>
          <a:p>
            <a:pPr marL="0" indent="0" algn="just">
              <a:lnSpc>
                <a:spcPct val="120000"/>
              </a:lnSpc>
              <a:buNone/>
            </a:pPr>
            <a:endParaRPr lang="tr-TR" sz="1800" dirty="0"/>
          </a:p>
        </p:txBody>
      </p:sp>
    </p:spTree>
    <p:extLst>
      <p:ext uri="{BB962C8B-B14F-4D97-AF65-F5344CB8AC3E}">
        <p14:creationId xmlns:p14="http://schemas.microsoft.com/office/powerpoint/2010/main" val="389689936"/>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Görevden uzaklaştıran amirin </a:t>
            </a:r>
            <a:r>
              <a:rPr lang="tr-TR" sz="2000" b="1" dirty="0" smtClean="0"/>
              <a:t>sorumluluğu:</a:t>
            </a:r>
            <a:br>
              <a:rPr lang="tr-TR" sz="2000" b="1" dirty="0" smtClean="0"/>
            </a:br>
            <a:r>
              <a:rPr lang="tr-TR" sz="2000" b="1" dirty="0" smtClean="0"/>
              <a:t>Madde </a:t>
            </a:r>
            <a:r>
              <a:rPr lang="tr-TR" sz="2000" b="1" dirty="0"/>
              <a:t>139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u="sng" dirty="0"/>
              <a:t>Görevinden uzaklaştırılan Devlet memurları hakkında görevden uzaklaştırmayı izleyen 10 iş günü içinde soruşturmaya başlanması </a:t>
            </a:r>
            <a:r>
              <a:rPr lang="tr-TR" sz="1800" u="sng" dirty="0" smtClean="0"/>
              <a:t>şarttır.</a:t>
            </a:r>
          </a:p>
          <a:p>
            <a:pPr marL="0" indent="0" algn="just">
              <a:lnSpc>
                <a:spcPct val="120000"/>
              </a:lnSpc>
              <a:buNone/>
            </a:pPr>
            <a:r>
              <a:rPr lang="tr-TR" sz="1800" dirty="0" smtClean="0"/>
              <a:t>Memuru </a:t>
            </a:r>
            <a:r>
              <a:rPr lang="tr-TR" sz="1800" dirty="0"/>
              <a:t>görevden uzaklaştırdıktan sonra memur hakkında derhal soruşturmaya başlamayan, keyfi olarak veya garaz veya kini dolayısıyla bu tasarrufu yaptığı, yaptırılan soruşturma sonunda anlaşılan amirler, hukuki, mali ve cezai sorumluluğa tabidirler.</a:t>
            </a:r>
          </a:p>
          <a:p>
            <a:pPr marL="0" indent="0" algn="just">
              <a:lnSpc>
                <a:spcPct val="120000"/>
              </a:lnSpc>
              <a:buNone/>
            </a:pPr>
            <a:endParaRPr lang="tr-TR" sz="1800" dirty="0"/>
          </a:p>
        </p:txBody>
      </p:sp>
    </p:spTree>
    <p:extLst>
      <p:ext uri="{BB962C8B-B14F-4D97-AF65-F5344CB8AC3E}">
        <p14:creationId xmlns:p14="http://schemas.microsoft.com/office/powerpoint/2010/main" val="90812396"/>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Görevden uzaklaştırılan veya görevinden uzak kalan memurların hak ve </a:t>
            </a:r>
            <a:r>
              <a:rPr lang="tr-TR" sz="2000" b="1" dirty="0" smtClean="0"/>
              <a:t>yükümlülüğü:</a:t>
            </a:r>
            <a:br>
              <a:rPr lang="tr-TR" sz="2000" b="1" dirty="0" smtClean="0"/>
            </a:br>
            <a:r>
              <a:rPr lang="tr-TR" sz="2000" b="1" dirty="0" smtClean="0"/>
              <a:t>Madde </a:t>
            </a:r>
            <a:r>
              <a:rPr lang="tr-TR" sz="2000" b="1" dirty="0"/>
              <a:t>141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u="sng" dirty="0"/>
              <a:t>Görevden uzaklaştırılan</a:t>
            </a:r>
            <a:r>
              <a:rPr lang="tr-TR" sz="1800" dirty="0"/>
              <a:t> ve görevi ile ilgili olsun veya olmasın herhangi bir suçtan tutuklanan veya gözaltına alınan </a:t>
            </a:r>
            <a:r>
              <a:rPr lang="tr-TR" sz="1800" u="sng" dirty="0"/>
              <a:t>memurlara bu süre içinde aylıklarının üçte ikisi ödenir.</a:t>
            </a:r>
            <a:r>
              <a:rPr lang="tr-TR" sz="1800" dirty="0"/>
              <a:t> Bu gibiler bu Kanunun öngördüğü sosyal hak ve yardımlardan faydalanmaya devam </a:t>
            </a:r>
            <a:r>
              <a:rPr lang="tr-TR" sz="1800" dirty="0" smtClean="0"/>
              <a:t>ederler.</a:t>
            </a:r>
          </a:p>
          <a:p>
            <a:pPr marL="0" indent="0" algn="just">
              <a:lnSpc>
                <a:spcPct val="120000"/>
              </a:lnSpc>
              <a:buNone/>
            </a:pPr>
            <a:r>
              <a:rPr lang="tr-TR" sz="1800" u="sng" dirty="0" smtClean="0"/>
              <a:t>143 </a:t>
            </a:r>
            <a:r>
              <a:rPr lang="tr-TR" sz="1800" u="sng" dirty="0"/>
              <a:t>üncü maddede sayılan durumların gerçekleşmesi halinde, bunların aylıklarının kesilmiş olan üçte biri kendilerine ödenir</a:t>
            </a:r>
            <a:r>
              <a:rPr lang="tr-TR" sz="1800" dirty="0"/>
              <a:t> ve görevden uzakta geçirdikleri süre, derecelerindeki kademe ilerlemesinde ve bu sürenin derece yükselmesi için gerekli en az bekleme süresini aşan kısmı, üst dereceye yükselmeleri halinde, bu derecede kademe ilerlemesi yapılmak suretiyle değerlendirilir.</a:t>
            </a:r>
          </a:p>
          <a:p>
            <a:pPr marL="0" indent="0" algn="just">
              <a:lnSpc>
                <a:spcPct val="120000"/>
              </a:lnSpc>
              <a:buNone/>
            </a:pPr>
            <a:endParaRPr lang="tr-TR" sz="1800" dirty="0"/>
          </a:p>
        </p:txBody>
      </p:sp>
    </p:spTree>
    <p:extLst>
      <p:ext uri="{BB962C8B-B14F-4D97-AF65-F5344CB8AC3E}">
        <p14:creationId xmlns:p14="http://schemas.microsoft.com/office/powerpoint/2010/main" val="2547366883"/>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Görevden uzaklaştırma tedbirinin kaldırılmasında amirin </a:t>
            </a:r>
            <a:r>
              <a:rPr lang="tr-TR" sz="2000" b="1" dirty="0" smtClean="0"/>
              <a:t>takdiri:</a:t>
            </a:r>
            <a:br>
              <a:rPr lang="tr-TR" sz="2000" b="1" dirty="0" smtClean="0"/>
            </a:br>
            <a:r>
              <a:rPr lang="tr-TR" sz="2000" b="1" dirty="0" smtClean="0"/>
              <a:t>Madde </a:t>
            </a:r>
            <a:r>
              <a:rPr lang="tr-TR" sz="2000" b="1" dirty="0"/>
              <a:t>144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140’ıncı ve 142’nci maddelerde 143 üncü maddenin a, b, c fıkralarında yazılı olanlar hakkındaki görevden uzaklaştırma tedbiri, </a:t>
            </a:r>
            <a:r>
              <a:rPr lang="tr-TR" sz="1800" u="sng" dirty="0"/>
              <a:t>Devlet memurunun soruşturmaya konu olan fiillerinin, hizmetlerini devama engel olmadığı hallerde her zaman kaldırılabilir.</a:t>
            </a:r>
          </a:p>
          <a:p>
            <a:pPr marL="0" indent="0" algn="just">
              <a:lnSpc>
                <a:spcPct val="120000"/>
              </a:lnSpc>
              <a:buNone/>
            </a:pPr>
            <a:endParaRPr lang="tr-TR" sz="1800" dirty="0"/>
          </a:p>
        </p:txBody>
      </p:sp>
    </p:spTree>
    <p:extLst>
      <p:ext uri="{BB962C8B-B14F-4D97-AF65-F5344CB8AC3E}">
        <p14:creationId xmlns:p14="http://schemas.microsoft.com/office/powerpoint/2010/main" val="25677071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smtClean="0"/>
              <a:t>Süre:</a:t>
            </a:r>
            <a:br>
              <a:rPr lang="tr-TR" sz="2000" b="1" dirty="0" smtClean="0"/>
            </a:br>
            <a:r>
              <a:rPr lang="tr-TR" sz="2000" b="1" dirty="0" smtClean="0"/>
              <a:t>Madde </a:t>
            </a:r>
            <a:r>
              <a:rPr lang="tr-TR" sz="2000" b="1" dirty="0"/>
              <a:t>145 </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Görevden uzaklaştırma; bir disiplin kovuşturması icabından olduğu takdirde en çok </a:t>
            </a:r>
            <a:r>
              <a:rPr lang="tr-TR" sz="1800" u="sng" dirty="0"/>
              <a:t>3 ay </a:t>
            </a:r>
            <a:r>
              <a:rPr lang="tr-TR" sz="1800" dirty="0"/>
              <a:t>devam edebilir. Bu süre sonunda hakkında bir karar verilmediği takdirde memur görevine </a:t>
            </a:r>
            <a:r>
              <a:rPr lang="tr-TR" sz="1800" dirty="0" smtClean="0"/>
              <a:t>başlatılır.</a:t>
            </a:r>
          </a:p>
          <a:p>
            <a:pPr marL="0" indent="0" algn="just">
              <a:lnSpc>
                <a:spcPct val="120000"/>
              </a:lnSpc>
              <a:buNone/>
            </a:pPr>
            <a:r>
              <a:rPr lang="tr-TR" sz="1800" dirty="0" smtClean="0"/>
              <a:t>Bir </a:t>
            </a:r>
            <a:r>
              <a:rPr lang="tr-TR" sz="1800" dirty="0"/>
              <a:t>ceza kovuşturması icabından olduğu takdirde görevinden uzaklaştırmaya yetkili amir (Müfettişlerin görevinden uzaklaştırdıkları memurlar hakkında atamaya yetkili amir) ilgilinin durumunu her iki ayda bir inceleyerek görevine dönüp dönmemesi hakkında bir karar verir ve ilgiliye de yazı ile tebliğ eder.</a:t>
            </a:r>
          </a:p>
        </p:txBody>
      </p:sp>
    </p:spTree>
    <p:extLst>
      <p:ext uri="{BB962C8B-B14F-4D97-AF65-F5344CB8AC3E}">
        <p14:creationId xmlns:p14="http://schemas.microsoft.com/office/powerpoint/2010/main" val="116158522"/>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33984253"/>
              </p:ext>
            </p:extLst>
          </p:nvPr>
        </p:nvGraphicFramePr>
        <p:xfrm>
          <a:off x="467544" y="1556792"/>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337646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50668957"/>
              </p:ext>
            </p:extLst>
          </p:nvPr>
        </p:nvGraphicFramePr>
        <p:xfrm>
          <a:off x="467544" y="1412776"/>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5822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74322538"/>
              </p:ext>
            </p:extLst>
          </p:nvPr>
        </p:nvGraphicFramePr>
        <p:xfrm>
          <a:off x="395536" y="980728"/>
          <a:ext cx="828092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535344"/>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980728"/>
            <a:ext cx="8229600" cy="259228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scene3d>
              <a:camera prst="orthographicFront"/>
              <a:lightRig rig="threePt" dir="t"/>
            </a:scene3d>
            <a:sp3d extrusionH="57150">
              <a:bevelT w="38100" h="38100"/>
            </a:sp3d>
          </a:bodyPr>
          <a:lstStyle/>
          <a:p>
            <a:pPr algn="ctr"/>
            <a:r>
              <a:rPr lang="tr-TR" b="1" dirty="0">
                <a:solidFill>
                  <a:schemeClr val="bg2">
                    <a:lumMod val="25000"/>
                  </a:schemeClr>
                </a:solidFill>
                <a:effectLst>
                  <a:outerShdw blurRad="38100" dist="38100" dir="2700000" algn="tl">
                    <a:srgbClr val="000000">
                      <a:alpha val="43137"/>
                    </a:srgbClr>
                  </a:outerShdw>
                </a:effectLst>
              </a:rPr>
              <a:t>657 SAYILI DEVLET MEMURLARI KANUNU</a:t>
            </a:r>
          </a:p>
        </p:txBody>
      </p:sp>
      <p:sp>
        <p:nvSpPr>
          <p:cNvPr id="3" name="İçerik Yer Tutucusu 2"/>
          <p:cNvSpPr>
            <a:spLocks noGrp="1"/>
          </p:cNvSpPr>
          <p:nvPr>
            <p:ph idx="1"/>
          </p:nvPr>
        </p:nvSpPr>
        <p:spPr>
          <a:xfrm>
            <a:off x="457200" y="5589240"/>
            <a:ext cx="8229600" cy="735360"/>
          </a:xfrm>
        </p:spPr>
        <p:txBody>
          <a:bodyPr/>
          <a:lstStyle/>
          <a:p>
            <a:endParaRPr lang="tr-TR" dirty="0"/>
          </a:p>
        </p:txBody>
      </p:sp>
    </p:spTree>
    <p:extLst>
      <p:ext uri="{BB962C8B-B14F-4D97-AF65-F5344CB8AC3E}">
        <p14:creationId xmlns:p14="http://schemas.microsoft.com/office/powerpoint/2010/main" val="3815316811"/>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nSpc>
                <a:spcPct val="120000"/>
              </a:lnSpc>
            </a:pPr>
            <a:r>
              <a:rPr lang="tr-TR" sz="2000" b="1" dirty="0"/>
              <a:t>Disiplin amiri ve disiplin </a:t>
            </a:r>
            <a:r>
              <a:rPr lang="tr-TR" sz="2000" b="1" dirty="0" smtClean="0"/>
              <a:t>cezaları:</a:t>
            </a:r>
            <a:br>
              <a:rPr lang="tr-TR" sz="2000" b="1" dirty="0" smtClean="0"/>
            </a:br>
            <a:r>
              <a:rPr lang="tr-TR" sz="2000" b="1" dirty="0" smtClean="0"/>
              <a:t>Madde </a:t>
            </a:r>
            <a:r>
              <a:rPr lang="tr-TR" sz="2000" b="1" dirty="0"/>
              <a:t>124</a:t>
            </a:r>
            <a:endParaRPr lang="tr-TR" sz="2000" dirty="0"/>
          </a:p>
        </p:txBody>
      </p:sp>
      <p:sp>
        <p:nvSpPr>
          <p:cNvPr id="3" name="İçerik Yer Tutucusu 2"/>
          <p:cNvSpPr>
            <a:spLocks noGrp="1"/>
          </p:cNvSpPr>
          <p:nvPr>
            <p:ph idx="1"/>
          </p:nvPr>
        </p:nvSpPr>
        <p:spPr/>
        <p:txBody>
          <a:bodyPr>
            <a:normAutofit/>
          </a:bodyPr>
          <a:lstStyle/>
          <a:p>
            <a:pPr marL="0" indent="0" algn="just">
              <a:lnSpc>
                <a:spcPct val="120000"/>
              </a:lnSpc>
              <a:buNone/>
            </a:pPr>
            <a:r>
              <a:rPr lang="tr-TR" sz="1800" dirty="0"/>
              <a:t>Disiplin amirleri; kurumların kuruluş ve görev özellikleri dikkate alınarak Devlet Personel Başkanlığı'nın görüşüne dayanılarak özel yönetmeliklerinde tayin ve tespit edilecek amirlerdir</a:t>
            </a:r>
            <a:r>
              <a:rPr lang="tr-TR" sz="1800" dirty="0" smtClean="0"/>
              <a:t>.</a:t>
            </a:r>
          </a:p>
          <a:p>
            <a:pPr marL="0" indent="0" algn="just">
              <a:lnSpc>
                <a:spcPct val="120000"/>
              </a:lnSpc>
              <a:buNone/>
            </a:pPr>
            <a:r>
              <a:rPr lang="tr-TR" sz="1800" dirty="0" smtClean="0"/>
              <a:t>Kamu </a:t>
            </a:r>
            <a:r>
              <a:rPr lang="tr-TR" sz="1800" dirty="0"/>
              <a:t>hizmetlerinin gereği gibi yürütülmesini sağlamak amacı ile kanunların, Cumhurbaşkanlığı kararnamelerinin ve yönetmeliklerin Devlet memuru olarak emrettiği ödevleri yurt içinde veya dışında yerine getirmeyenlere, uyulmasını zorunlu kıldığı hususları yapmayanlara, yasakladığı işleri yapanlara </a:t>
            </a:r>
            <a:r>
              <a:rPr lang="tr-TR" sz="1800" u="sng" dirty="0"/>
              <a:t>durumun niteliğine ve ağırlık derecesine göre </a:t>
            </a:r>
            <a:r>
              <a:rPr lang="tr-TR" sz="1800" u="sng" dirty="0" smtClean="0"/>
              <a:t>125’inci </a:t>
            </a:r>
            <a:r>
              <a:rPr lang="tr-TR" sz="1800" u="sng" dirty="0"/>
              <a:t>maddede sıralanan disiplin cezalarından birisi verilir</a:t>
            </a:r>
            <a:r>
              <a:rPr lang="tr-TR" sz="1800" u="sng" dirty="0" smtClean="0"/>
              <a:t>.</a:t>
            </a:r>
            <a:endParaRPr lang="tr-TR" sz="1800" u="sng" dirty="0"/>
          </a:p>
        </p:txBody>
      </p:sp>
    </p:spTree>
    <p:extLst>
      <p:ext uri="{BB962C8B-B14F-4D97-AF65-F5344CB8AC3E}">
        <p14:creationId xmlns:p14="http://schemas.microsoft.com/office/powerpoint/2010/main" val="250525909"/>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836712"/>
            <a:ext cx="8280920" cy="5616624"/>
          </a:xfrm>
        </p:spPr>
      </p:pic>
    </p:spTree>
    <p:extLst>
      <p:ext uri="{BB962C8B-B14F-4D97-AF65-F5344CB8AC3E}">
        <p14:creationId xmlns:p14="http://schemas.microsoft.com/office/powerpoint/2010/main" val="4012935645"/>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2290</Words>
  <Application>Microsoft Office PowerPoint</Application>
  <PresentationFormat>Ekran Gösterisi (4:3)</PresentationFormat>
  <Paragraphs>85</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Akış</vt:lpstr>
      <vt:lpstr>DİSİPLİN SORUŞTURMALARINDA İZLENEN SÜREÇ ÖZETİ</vt:lpstr>
      <vt:lpstr>PowerPoint Sunusu</vt:lpstr>
      <vt:lpstr>PowerPoint Sunusu</vt:lpstr>
      <vt:lpstr>PowerPoint Sunusu</vt:lpstr>
      <vt:lpstr>PowerPoint Sunusu</vt:lpstr>
      <vt:lpstr>PowerPoint Sunusu</vt:lpstr>
      <vt:lpstr>657 SAYILI DEVLET MEMURLARI KANUNU</vt:lpstr>
      <vt:lpstr>Disiplin amiri ve disiplin cezaları: Madde 124</vt:lpstr>
      <vt:lpstr>PowerPoint Sunusu</vt:lpstr>
      <vt:lpstr>PowerPoint Sunusu</vt:lpstr>
      <vt:lpstr>PowerPoint Sunusu</vt:lpstr>
      <vt:lpstr>PowerPoint Sunusu</vt:lpstr>
      <vt:lpstr>PowerPoint Sunusu</vt:lpstr>
      <vt:lpstr>PowerPoint Sunusu</vt:lpstr>
      <vt:lpstr>PowerPoint Sunusu</vt:lpstr>
      <vt:lpstr>Disiplin cezası vermeye yetkili amir ve kurullar: Madde 126</vt:lpstr>
      <vt:lpstr>Zamanaşımı: Madde 127 </vt:lpstr>
      <vt:lpstr>Karar süresi: Madde 128 </vt:lpstr>
      <vt:lpstr>Savunma hakkı: Madde 130 </vt:lpstr>
      <vt:lpstr>PowerPoint Sunusu</vt:lpstr>
      <vt:lpstr>PowerPoint Sunusu</vt:lpstr>
      <vt:lpstr>PowerPoint Sunusu</vt:lpstr>
      <vt:lpstr>Cezai kovuşturma ile disiplin kovuşturmasının bir arada yürütülmesi: Madde 131 </vt:lpstr>
      <vt:lpstr>Uygulama: Madde 132</vt:lpstr>
      <vt:lpstr>PowerPoint Sunusu</vt:lpstr>
      <vt:lpstr>PowerPoint Sunusu</vt:lpstr>
      <vt:lpstr>Disiplin cezalarının bir süre sonra özlük dosyasından silinmesi:                         Madde 133 </vt:lpstr>
      <vt:lpstr>İtiraz: Madde 135 </vt:lpstr>
      <vt:lpstr>PowerPoint Sunusu</vt:lpstr>
      <vt:lpstr>PowerPoint Sunusu</vt:lpstr>
      <vt:lpstr>PowerPoint Sunusu</vt:lpstr>
      <vt:lpstr>Görevden uzaklaştırma: Madde 137 </vt:lpstr>
      <vt:lpstr>Yetkililer: Madde 138 </vt:lpstr>
      <vt:lpstr>Görevden uzaklaştıran amirin sorumluluğu: Madde 139 </vt:lpstr>
      <vt:lpstr>Görevden uzaklaştırılan veya görevinden uzak kalan memurların hak ve yükümlülüğü: Madde 141 </vt:lpstr>
      <vt:lpstr>Görevden uzaklaştırma tedbirinin kaldırılmasında amirin takdiri: Madde 144 </vt:lpstr>
      <vt:lpstr>Süre: Madde 145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657 SAYILI DEVLET MEMURLARI KANUNU</dc:title>
  <dc:creator>AliiKarademir</dc:creator>
  <cp:lastModifiedBy>PC</cp:lastModifiedBy>
  <cp:revision>3</cp:revision>
  <dcterms:created xsi:type="dcterms:W3CDTF">2023-03-28T11:39:50Z</dcterms:created>
  <dcterms:modified xsi:type="dcterms:W3CDTF">2023-03-28T11:52:54Z</dcterms:modified>
</cp:coreProperties>
</file>